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7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i4SfJgorYya7dmDLDtktz3mcqx7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e061e1ebc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https://developers.kakao.com/</a:t>
            </a:r>
            <a:endParaRPr/>
          </a:p>
        </p:txBody>
      </p:sp>
      <p:sp>
        <p:nvSpPr>
          <p:cNvPr id="224" name="Google Shape;224;g2e061e1ebc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e061e1ebcc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https://developers.kakao.com/</a:t>
            </a:r>
            <a:endParaRPr/>
          </a:p>
        </p:txBody>
      </p:sp>
      <p:sp>
        <p:nvSpPr>
          <p:cNvPr id="241" name="Google Shape;241;g2e061e1ebcc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e061e1ebcc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https://developers.kakao.com/</a:t>
            </a:r>
            <a:endParaRPr/>
          </a:p>
        </p:txBody>
      </p:sp>
      <p:sp>
        <p:nvSpPr>
          <p:cNvPr id="254" name="Google Shape;254;g2e061e1ebcc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e061e1ebcc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https://developers.kakao.com/</a:t>
            </a:r>
            <a:endParaRPr/>
          </a:p>
        </p:txBody>
      </p:sp>
      <p:sp>
        <p:nvSpPr>
          <p:cNvPr id="268" name="Google Shape;268;g2e061e1ebcc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e061e1ebcc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https://developers.kakao.com/</a:t>
            </a:r>
            <a:endParaRPr/>
          </a:p>
        </p:txBody>
      </p:sp>
      <p:sp>
        <p:nvSpPr>
          <p:cNvPr id="283" name="Google Shape;283;g2e061e1ebcc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ccab855a8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5" name="Google Shape;295;g2ccab855a8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724663226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1" name="Google Shape;311;g2724663226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e061e1ebc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6" name="Google Shape;326;g2e061e1ebc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cd1420612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9" name="Google Shape;339;g2cd142061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e061e1ebc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5" name="Google Shape;355;g2e061e1ebc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e061e1ebc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" name="Google Shape;369;g2e061e1ebc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7246631c19_1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2" name="Google Shape;382;g27246631c19_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7246632265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3" name="Google Shape;393;g27246632265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cd1420612c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8" name="Google Shape;408;g2cd1420612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9" name="Google Shape;13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ccab855a8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4" name="Google Shape;164;g2ccab855a8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c7639baa92_4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2" name="Google Shape;252;g2c7639baa92_4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724663226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5" name="Google Shape;175;g2724663226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7246632265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g27246632265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7246631c1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8" name="Google Shape;198;g27246631c1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ccab855a81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https://developers.kakao.com/</a:t>
            </a:r>
            <a:endParaRPr/>
          </a:p>
        </p:txBody>
      </p:sp>
      <p:sp>
        <p:nvSpPr>
          <p:cNvPr id="211" name="Google Shape;211;g2ccab855a81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976630" y="323850"/>
            <a:ext cx="9057640" cy="1312545"/>
            <a:chOff x="976630" y="323850"/>
            <a:chExt cx="9057640" cy="1312545"/>
          </a:xfrm>
        </p:grpSpPr>
        <p:sp>
          <p:nvSpPr>
            <p:cNvPr id="85" name="Google Shape;85;p1"/>
            <p:cNvSpPr/>
            <p:nvPr/>
          </p:nvSpPr>
          <p:spPr>
            <a:xfrm>
              <a:off x="976630" y="328930"/>
              <a:ext cx="9057640" cy="1307465"/>
            </a:xfrm>
            <a:prstGeom prst="round1Rect">
              <a:avLst>
                <a:gd name="adj" fmla="val 27529"/>
              </a:avLst>
            </a:prstGeom>
            <a:solidFill>
              <a:schemeClr val="lt1"/>
            </a:solidFill>
            <a:ln w="19050" cap="flat" cmpd="sng">
              <a:solidFill>
                <a:srgbClr val="3973D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50800" dir="18900000" algn="bl" rotWithShape="0">
                <a:srgbClr val="3973D6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976630" y="323850"/>
              <a:ext cx="8514080" cy="1312545"/>
            </a:xfrm>
            <a:prstGeom prst="round1Rect">
              <a:avLst>
                <a:gd name="adj" fmla="val 36266"/>
              </a:avLst>
            </a:prstGeom>
            <a:solidFill>
              <a:srgbClr val="183A76"/>
            </a:solidFill>
            <a:ln w="19050" cap="flat" cmpd="sng">
              <a:solidFill>
                <a:srgbClr val="183A7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1778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Malgun Gothic"/>
                <a:buNone/>
              </a:pPr>
              <a:r>
                <a:rPr lang="en-US" sz="3200" b="1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라이브 커머스  프로젝트</a:t>
              </a:r>
              <a:endParaRPr sz="32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1778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Malgun Gothic"/>
                <a:buNone/>
              </a:pPr>
              <a:endParaRPr sz="9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976630" y="328930"/>
              <a:ext cx="64135" cy="1307465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88" name="Google Shape;88;p1"/>
            <p:cNvGrpSpPr/>
            <p:nvPr/>
          </p:nvGrpSpPr>
          <p:grpSpPr>
            <a:xfrm>
              <a:off x="6218035" y="470315"/>
              <a:ext cx="471543" cy="508687"/>
              <a:chOff x="6218035" y="470315"/>
              <a:chExt cx="471543" cy="508687"/>
            </a:xfrm>
          </p:grpSpPr>
          <p:sp>
            <p:nvSpPr>
              <p:cNvPr id="89" name="Google Shape;89;p1"/>
              <p:cNvSpPr/>
              <p:nvPr/>
            </p:nvSpPr>
            <p:spPr>
              <a:xfrm>
                <a:off x="6218035" y="470315"/>
                <a:ext cx="275821" cy="309683"/>
              </a:xfrm>
              <a:custGeom>
                <a:avLst/>
                <a:gdLst/>
                <a:ahLst/>
                <a:cxnLst/>
                <a:rect l="l" t="t" r="r" b="b"/>
                <a:pathLst>
                  <a:path w="192882" h="202407" extrusionOk="0">
                    <a:moveTo>
                      <a:pt x="0" y="109537"/>
                    </a:moveTo>
                    <a:lnTo>
                      <a:pt x="180975" y="28575"/>
                    </a:lnTo>
                    <a:lnTo>
                      <a:pt x="69056" y="202406"/>
                    </a:lnTo>
                    <a:lnTo>
                      <a:pt x="52387" y="0"/>
                    </a:lnTo>
                    <a:lnTo>
                      <a:pt x="192881" y="145256"/>
                    </a:lnTo>
                    <a:lnTo>
                      <a:pt x="0" y="109537"/>
                    </a:lnTo>
                    <a:close/>
                  </a:path>
                </a:pathLst>
              </a:custGeom>
              <a:noFill/>
              <a:ln w="12700" cap="rnd" cmpd="dbl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0" name="Google Shape;90;p1"/>
              <p:cNvSpPr/>
              <p:nvPr/>
            </p:nvSpPr>
            <p:spPr>
              <a:xfrm rot="1436598">
                <a:off x="6518693" y="803023"/>
                <a:ext cx="146147" cy="152902"/>
              </a:xfrm>
              <a:custGeom>
                <a:avLst/>
                <a:gdLst/>
                <a:ahLst/>
                <a:cxnLst/>
                <a:rect l="l" t="t" r="r" b="b"/>
                <a:pathLst>
                  <a:path w="192882" h="202407" extrusionOk="0">
                    <a:moveTo>
                      <a:pt x="0" y="109537"/>
                    </a:moveTo>
                    <a:lnTo>
                      <a:pt x="180975" y="28575"/>
                    </a:lnTo>
                    <a:lnTo>
                      <a:pt x="69056" y="202406"/>
                    </a:lnTo>
                    <a:lnTo>
                      <a:pt x="52387" y="0"/>
                    </a:lnTo>
                    <a:lnTo>
                      <a:pt x="192881" y="145256"/>
                    </a:lnTo>
                    <a:lnTo>
                      <a:pt x="0" y="109537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91" name="Google Shape;91;p1" descr="/temp/image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71523" y="1956975"/>
            <a:ext cx="774662" cy="774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 descr="/temp/fImage1495922442966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2980" y="1903094"/>
            <a:ext cx="7799705" cy="4735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 descr="/temp/image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6173" y="1956975"/>
            <a:ext cx="774662" cy="774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 descr="/temp/image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71523" y="2731650"/>
            <a:ext cx="774662" cy="774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 descr="/temp/image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6173" y="2731650"/>
            <a:ext cx="774662" cy="774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03175" y="3826900"/>
            <a:ext cx="2286000" cy="19505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"/>
          <p:cNvSpPr txBox="1"/>
          <p:nvPr/>
        </p:nvSpPr>
        <p:spPr>
          <a:xfrm>
            <a:off x="9299335" y="4144575"/>
            <a:ext cx="2093700" cy="16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이진영</a:t>
            </a:r>
            <a:endParaRPr sz="2000" b="1" i="0" u="none" strike="noStrike" cap="none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박우주</a:t>
            </a:r>
            <a:endParaRPr sz="2000" b="1" i="0" u="none" strike="noStrike" cap="none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oogle Shape;226;g2e061e1ebcc_0_1"/>
          <p:cNvGrpSpPr/>
          <p:nvPr/>
        </p:nvGrpSpPr>
        <p:grpSpPr>
          <a:xfrm>
            <a:off x="0" y="-700"/>
            <a:ext cx="11796300" cy="826200"/>
            <a:chOff x="0" y="-700"/>
            <a:chExt cx="11796300" cy="826200"/>
          </a:xfrm>
        </p:grpSpPr>
        <p:sp>
          <p:nvSpPr>
            <p:cNvPr id="227" name="Google Shape;227;g2e061e1ebcc_0_1"/>
            <p:cNvSpPr/>
            <p:nvPr/>
          </p:nvSpPr>
          <p:spPr>
            <a:xfrm rot="10800000" flipH="1">
              <a:off x="0" y="-700"/>
              <a:ext cx="11796300" cy="826200"/>
            </a:xfrm>
            <a:prstGeom prst="round1Rect">
              <a:avLst>
                <a:gd name="adj" fmla="val 36266"/>
              </a:avLst>
            </a:prstGeom>
            <a:solidFill>
              <a:srgbClr val="1C4289"/>
            </a:solidFill>
            <a:ln>
              <a:noFill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8" name="Google Shape;228;g2e061e1ebcc_0_1"/>
            <p:cNvSpPr/>
            <p:nvPr/>
          </p:nvSpPr>
          <p:spPr>
            <a:xfrm>
              <a:off x="0" y="-635"/>
              <a:ext cx="36300" cy="8223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29" name="Google Shape;229;g2e061e1ebcc_0_1"/>
          <p:cNvSpPr/>
          <p:nvPr/>
        </p:nvSpPr>
        <p:spPr>
          <a:xfrm>
            <a:off x="4586215" y="173977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0" name="Google Shape;230;g2e061e1ebcc_0_1"/>
          <p:cNvSpPr/>
          <p:nvPr/>
        </p:nvSpPr>
        <p:spPr>
          <a:xfrm>
            <a:off x="6443040" y="173965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" name="Google Shape;231;g2e061e1ebcc_0_1"/>
          <p:cNvSpPr txBox="1"/>
          <p:nvPr/>
        </p:nvSpPr>
        <p:spPr>
          <a:xfrm>
            <a:off x="5035100" y="177350"/>
            <a:ext cx="1603800" cy="10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1주차_1</a:t>
            </a:r>
            <a:endParaRPr sz="2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2" name="Google Shape;232;g2e061e1ebcc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38825" y="1376623"/>
            <a:ext cx="5125049" cy="3959328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2e061e1ebcc_0_1"/>
          <p:cNvSpPr txBox="1"/>
          <p:nvPr/>
        </p:nvSpPr>
        <p:spPr>
          <a:xfrm>
            <a:off x="404000" y="895625"/>
            <a:ext cx="38724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MVC패턴 방식 설계</a:t>
            </a:r>
            <a:endParaRPr sz="2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4" name="Google Shape;234;g2e061e1ebcc_0_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613" y="1523550"/>
            <a:ext cx="3062838" cy="22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2e061e1ebcc_0_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4276400"/>
            <a:ext cx="6324574" cy="245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2e061e1ebcc_0_1"/>
          <p:cNvSpPr txBox="1"/>
          <p:nvPr/>
        </p:nvSpPr>
        <p:spPr>
          <a:xfrm>
            <a:off x="2956025" y="3084125"/>
            <a:ext cx="13203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VO</a:t>
            </a:r>
            <a:endParaRPr sz="2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" name="Google Shape;237;g2e061e1ebcc_0_1"/>
          <p:cNvSpPr txBox="1"/>
          <p:nvPr/>
        </p:nvSpPr>
        <p:spPr>
          <a:xfrm>
            <a:off x="4448275" y="5069275"/>
            <a:ext cx="13203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JSP</a:t>
            </a:r>
            <a:endParaRPr sz="2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8" name="Google Shape;238;g2e061e1ebcc_0_1"/>
          <p:cNvSpPr txBox="1"/>
          <p:nvPr/>
        </p:nvSpPr>
        <p:spPr>
          <a:xfrm>
            <a:off x="9803300" y="1457675"/>
            <a:ext cx="22179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Controller</a:t>
            </a:r>
            <a:endParaRPr sz="2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g2e061e1ebcc_1_20"/>
          <p:cNvGrpSpPr/>
          <p:nvPr/>
        </p:nvGrpSpPr>
        <p:grpSpPr>
          <a:xfrm>
            <a:off x="0" y="-700"/>
            <a:ext cx="11796300" cy="826200"/>
            <a:chOff x="0" y="-700"/>
            <a:chExt cx="11796300" cy="826200"/>
          </a:xfrm>
        </p:grpSpPr>
        <p:sp>
          <p:nvSpPr>
            <p:cNvPr id="244" name="Google Shape;244;g2e061e1ebcc_1_20"/>
            <p:cNvSpPr/>
            <p:nvPr/>
          </p:nvSpPr>
          <p:spPr>
            <a:xfrm rot="10800000" flipH="1">
              <a:off x="0" y="-700"/>
              <a:ext cx="11796300" cy="826200"/>
            </a:xfrm>
            <a:prstGeom prst="round1Rect">
              <a:avLst>
                <a:gd name="adj" fmla="val 36266"/>
              </a:avLst>
            </a:prstGeom>
            <a:solidFill>
              <a:srgbClr val="1C4289"/>
            </a:solidFill>
            <a:ln>
              <a:noFill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5" name="Google Shape;245;g2e061e1ebcc_1_20"/>
            <p:cNvSpPr/>
            <p:nvPr/>
          </p:nvSpPr>
          <p:spPr>
            <a:xfrm>
              <a:off x="0" y="-635"/>
              <a:ext cx="36300" cy="8223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46" name="Google Shape;246;g2e061e1ebcc_1_20"/>
          <p:cNvSpPr/>
          <p:nvPr/>
        </p:nvSpPr>
        <p:spPr>
          <a:xfrm>
            <a:off x="4586215" y="173977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7" name="Google Shape;247;g2e061e1ebcc_1_20"/>
          <p:cNvSpPr/>
          <p:nvPr/>
        </p:nvSpPr>
        <p:spPr>
          <a:xfrm>
            <a:off x="6443040" y="173965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8" name="Google Shape;248;g2e061e1ebcc_1_20"/>
          <p:cNvSpPr txBox="1"/>
          <p:nvPr/>
        </p:nvSpPr>
        <p:spPr>
          <a:xfrm>
            <a:off x="5035100" y="177350"/>
            <a:ext cx="1603800" cy="10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1주차_2</a:t>
            </a:r>
            <a:endParaRPr sz="2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9" name="Google Shape;249;g2e061e1ebcc_1_20"/>
          <p:cNvSpPr txBox="1"/>
          <p:nvPr/>
        </p:nvSpPr>
        <p:spPr>
          <a:xfrm>
            <a:off x="404000" y="895625"/>
            <a:ext cx="38724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시큐리티 설정 </a:t>
            </a:r>
            <a:endParaRPr sz="2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0" name="Google Shape;250;g2e061e1ebcc_1_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436825"/>
            <a:ext cx="10236295" cy="526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2e061e1ebcc_1_20"/>
          <p:cNvSpPr txBox="1"/>
          <p:nvPr/>
        </p:nvSpPr>
        <p:spPr>
          <a:xfrm>
            <a:off x="8473975" y="1882000"/>
            <a:ext cx="3645900" cy="23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유저,관리자,비회원</a:t>
            </a:r>
            <a:endParaRPr sz="2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유저 마다</a:t>
            </a:r>
            <a:br>
              <a:rPr lang="en-US" sz="2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2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접근 권한 설정 및 로그인,로그아웃 페이지 설정</a:t>
            </a:r>
            <a:endParaRPr sz="2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g2e061e1ebcc_1_70"/>
          <p:cNvGrpSpPr/>
          <p:nvPr/>
        </p:nvGrpSpPr>
        <p:grpSpPr>
          <a:xfrm>
            <a:off x="0" y="-700"/>
            <a:ext cx="11796300" cy="826200"/>
            <a:chOff x="0" y="-700"/>
            <a:chExt cx="11796300" cy="826200"/>
          </a:xfrm>
        </p:grpSpPr>
        <p:sp>
          <p:nvSpPr>
            <p:cNvPr id="257" name="Google Shape;257;g2e061e1ebcc_1_70"/>
            <p:cNvSpPr/>
            <p:nvPr/>
          </p:nvSpPr>
          <p:spPr>
            <a:xfrm rot="10800000" flipH="1">
              <a:off x="0" y="-700"/>
              <a:ext cx="11796300" cy="826200"/>
            </a:xfrm>
            <a:prstGeom prst="round1Rect">
              <a:avLst>
                <a:gd name="adj" fmla="val 36266"/>
              </a:avLst>
            </a:prstGeom>
            <a:solidFill>
              <a:srgbClr val="1C4289"/>
            </a:solidFill>
            <a:ln>
              <a:noFill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8" name="Google Shape;258;g2e061e1ebcc_1_70"/>
            <p:cNvSpPr/>
            <p:nvPr/>
          </p:nvSpPr>
          <p:spPr>
            <a:xfrm>
              <a:off x="0" y="-635"/>
              <a:ext cx="36300" cy="8223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59" name="Google Shape;259;g2e061e1ebcc_1_70"/>
          <p:cNvSpPr/>
          <p:nvPr/>
        </p:nvSpPr>
        <p:spPr>
          <a:xfrm>
            <a:off x="4586215" y="173977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260;g2e061e1ebcc_1_70"/>
          <p:cNvSpPr/>
          <p:nvPr/>
        </p:nvSpPr>
        <p:spPr>
          <a:xfrm>
            <a:off x="6443040" y="173965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1" name="Google Shape;261;g2e061e1ebcc_1_70"/>
          <p:cNvSpPr txBox="1"/>
          <p:nvPr/>
        </p:nvSpPr>
        <p:spPr>
          <a:xfrm>
            <a:off x="5035100" y="177350"/>
            <a:ext cx="1603800" cy="10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1주차_3</a:t>
            </a:r>
            <a:endParaRPr sz="2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2" name="Google Shape;262;g2e061e1ebcc_1_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354550"/>
            <a:ext cx="4886325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2e061e1ebcc_1_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91125" y="1354550"/>
            <a:ext cx="5268867" cy="535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2e061e1ebcc_1_70"/>
          <p:cNvSpPr txBox="1"/>
          <p:nvPr/>
        </p:nvSpPr>
        <p:spPr>
          <a:xfrm>
            <a:off x="1300650" y="5104075"/>
            <a:ext cx="24240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 화면</a:t>
            </a:r>
            <a:endParaRPr sz="2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5" name="Google Shape;265;g2e061e1ebcc_1_70"/>
          <p:cNvSpPr txBox="1"/>
          <p:nvPr/>
        </p:nvSpPr>
        <p:spPr>
          <a:xfrm>
            <a:off x="9874800" y="5104075"/>
            <a:ext cx="1921500" cy="8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 sz="2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화면</a:t>
            </a:r>
            <a:endParaRPr sz="2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g2e061e1ebcc_1_38"/>
          <p:cNvGrpSpPr/>
          <p:nvPr/>
        </p:nvGrpSpPr>
        <p:grpSpPr>
          <a:xfrm>
            <a:off x="0" y="-700"/>
            <a:ext cx="11796300" cy="826200"/>
            <a:chOff x="0" y="-700"/>
            <a:chExt cx="11796300" cy="826200"/>
          </a:xfrm>
        </p:grpSpPr>
        <p:sp>
          <p:nvSpPr>
            <p:cNvPr id="271" name="Google Shape;271;g2e061e1ebcc_1_38"/>
            <p:cNvSpPr/>
            <p:nvPr/>
          </p:nvSpPr>
          <p:spPr>
            <a:xfrm rot="10800000" flipH="1">
              <a:off x="0" y="-700"/>
              <a:ext cx="11796300" cy="826200"/>
            </a:xfrm>
            <a:prstGeom prst="round1Rect">
              <a:avLst>
                <a:gd name="adj" fmla="val 36266"/>
              </a:avLst>
            </a:prstGeom>
            <a:solidFill>
              <a:srgbClr val="1C4289"/>
            </a:solidFill>
            <a:ln>
              <a:noFill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2" name="Google Shape;272;g2e061e1ebcc_1_38"/>
            <p:cNvSpPr/>
            <p:nvPr/>
          </p:nvSpPr>
          <p:spPr>
            <a:xfrm>
              <a:off x="0" y="-635"/>
              <a:ext cx="36300" cy="8223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73" name="Google Shape;273;g2e061e1ebcc_1_38"/>
          <p:cNvSpPr/>
          <p:nvPr/>
        </p:nvSpPr>
        <p:spPr>
          <a:xfrm>
            <a:off x="4586215" y="173977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4" name="Google Shape;274;g2e061e1ebcc_1_38"/>
          <p:cNvSpPr/>
          <p:nvPr/>
        </p:nvSpPr>
        <p:spPr>
          <a:xfrm>
            <a:off x="6443040" y="173965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5" name="Google Shape;275;g2e061e1ebcc_1_38"/>
          <p:cNvSpPr txBox="1"/>
          <p:nvPr/>
        </p:nvSpPr>
        <p:spPr>
          <a:xfrm>
            <a:off x="5035100" y="177350"/>
            <a:ext cx="1603800" cy="10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1주차_4</a:t>
            </a:r>
            <a:endParaRPr sz="2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6" name="Google Shape;276;g2e061e1ebcc_1_38"/>
          <p:cNvSpPr txBox="1"/>
          <p:nvPr/>
        </p:nvSpPr>
        <p:spPr>
          <a:xfrm>
            <a:off x="147800" y="1071850"/>
            <a:ext cx="4345500" cy="10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JUnit </a:t>
            </a: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단위테스트</a:t>
            </a:r>
            <a:endParaRPr sz="2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 CRUD테스트 &gt;</a:t>
            </a:r>
            <a:endParaRPr sz="2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7" name="Google Shape;277;g2e061e1ebcc_1_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425" y="2171350"/>
            <a:ext cx="7010925" cy="426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2e061e1ebcc_1_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67300" y="2810650"/>
            <a:ext cx="4679201" cy="231428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2e061e1ebcc_1_38"/>
          <p:cNvSpPr txBox="1"/>
          <p:nvPr/>
        </p:nvSpPr>
        <p:spPr>
          <a:xfrm>
            <a:off x="8454250" y="5665725"/>
            <a:ext cx="29856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테스트 코드</a:t>
            </a:r>
            <a:endParaRPr sz="2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g2e061e1ebcc_1_38"/>
          <p:cNvSpPr txBox="1"/>
          <p:nvPr/>
        </p:nvSpPr>
        <p:spPr>
          <a:xfrm>
            <a:off x="1448450" y="6513125"/>
            <a:ext cx="40992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xml 디비 코드 </a:t>
            </a:r>
            <a:endParaRPr sz="2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g2e061e1ebcc_1_54"/>
          <p:cNvGrpSpPr/>
          <p:nvPr/>
        </p:nvGrpSpPr>
        <p:grpSpPr>
          <a:xfrm>
            <a:off x="0" y="-700"/>
            <a:ext cx="11796300" cy="826200"/>
            <a:chOff x="0" y="-700"/>
            <a:chExt cx="11796300" cy="826200"/>
          </a:xfrm>
        </p:grpSpPr>
        <p:sp>
          <p:nvSpPr>
            <p:cNvPr id="286" name="Google Shape;286;g2e061e1ebcc_1_54"/>
            <p:cNvSpPr/>
            <p:nvPr/>
          </p:nvSpPr>
          <p:spPr>
            <a:xfrm rot="10800000" flipH="1">
              <a:off x="0" y="-700"/>
              <a:ext cx="11796300" cy="826200"/>
            </a:xfrm>
            <a:prstGeom prst="round1Rect">
              <a:avLst>
                <a:gd name="adj" fmla="val 36266"/>
              </a:avLst>
            </a:prstGeom>
            <a:solidFill>
              <a:srgbClr val="1C4289"/>
            </a:solidFill>
            <a:ln>
              <a:noFill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7" name="Google Shape;287;g2e061e1ebcc_1_54"/>
            <p:cNvSpPr/>
            <p:nvPr/>
          </p:nvSpPr>
          <p:spPr>
            <a:xfrm>
              <a:off x="0" y="-635"/>
              <a:ext cx="36300" cy="8223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88" name="Google Shape;288;g2e061e1ebcc_1_54"/>
          <p:cNvSpPr/>
          <p:nvPr/>
        </p:nvSpPr>
        <p:spPr>
          <a:xfrm>
            <a:off x="4586215" y="173977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g2e061e1ebcc_1_54"/>
          <p:cNvSpPr/>
          <p:nvPr/>
        </p:nvSpPr>
        <p:spPr>
          <a:xfrm>
            <a:off x="6443040" y="173965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0" name="Google Shape;290;g2e061e1ebcc_1_54"/>
          <p:cNvSpPr txBox="1"/>
          <p:nvPr/>
        </p:nvSpPr>
        <p:spPr>
          <a:xfrm>
            <a:off x="5035100" y="177350"/>
            <a:ext cx="1603800" cy="10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1주차_5</a:t>
            </a:r>
            <a:endParaRPr sz="2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g2e061e1ebcc_1_54"/>
          <p:cNvSpPr txBox="1"/>
          <p:nvPr/>
        </p:nvSpPr>
        <p:spPr>
          <a:xfrm>
            <a:off x="147800" y="1071850"/>
            <a:ext cx="4345500" cy="10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mysql 디비 연동</a:t>
            </a:r>
            <a:endParaRPr sz="2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2" name="Google Shape;292;g2e061e1ebcc_1_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25" y="1850800"/>
            <a:ext cx="11115675" cy="41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oogle Shape;297;g2ccab855a81_1_34"/>
          <p:cNvGrpSpPr/>
          <p:nvPr/>
        </p:nvGrpSpPr>
        <p:grpSpPr>
          <a:xfrm>
            <a:off x="0" y="-700"/>
            <a:ext cx="11796300" cy="826200"/>
            <a:chOff x="0" y="-700"/>
            <a:chExt cx="11796300" cy="826200"/>
          </a:xfrm>
        </p:grpSpPr>
        <p:sp>
          <p:nvSpPr>
            <p:cNvPr id="298" name="Google Shape;298;g2ccab855a81_1_34"/>
            <p:cNvSpPr/>
            <p:nvPr/>
          </p:nvSpPr>
          <p:spPr>
            <a:xfrm rot="10800000" flipH="1">
              <a:off x="0" y="-700"/>
              <a:ext cx="11796300" cy="826200"/>
            </a:xfrm>
            <a:prstGeom prst="round1Rect">
              <a:avLst>
                <a:gd name="adj" fmla="val 36266"/>
              </a:avLst>
            </a:prstGeom>
            <a:solidFill>
              <a:srgbClr val="1C4289"/>
            </a:solidFill>
            <a:ln>
              <a:noFill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9" name="Google Shape;299;g2ccab855a81_1_34"/>
            <p:cNvSpPr/>
            <p:nvPr/>
          </p:nvSpPr>
          <p:spPr>
            <a:xfrm>
              <a:off x="0" y="-635"/>
              <a:ext cx="36300" cy="8223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00" name="Google Shape;300;g2ccab855a81_1_34"/>
          <p:cNvSpPr/>
          <p:nvPr/>
        </p:nvSpPr>
        <p:spPr>
          <a:xfrm>
            <a:off x="4586215" y="173977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g2ccab855a81_1_34"/>
          <p:cNvSpPr txBox="1"/>
          <p:nvPr/>
        </p:nvSpPr>
        <p:spPr>
          <a:xfrm>
            <a:off x="5035100" y="177350"/>
            <a:ext cx="1684800" cy="10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2주차</a:t>
            </a:r>
            <a:endParaRPr sz="2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2" name="Google Shape;302;g2ccab855a81_1_34"/>
          <p:cNvSpPr txBox="1"/>
          <p:nvPr/>
        </p:nvSpPr>
        <p:spPr>
          <a:xfrm>
            <a:off x="7547750" y="1586400"/>
            <a:ext cx="4248600" cy="45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2주차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라이브 페이지 생성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상품 페이지 생성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컨트롤러, DTO, DAO 기능들 추가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관련상품 목록 추가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채팅기능 추가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검색기능 추가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카테고리 추가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0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/>
              <a:t> + 댓글기능 추가</a:t>
            </a:r>
            <a:endParaRPr sz="2000"/>
          </a:p>
        </p:txBody>
      </p:sp>
      <p:pic>
        <p:nvPicPr>
          <p:cNvPr id="303" name="Google Shape;303;g2ccab855a81_1_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354550"/>
            <a:ext cx="3886200" cy="509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2ccab855a81_1_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91000" y="1354550"/>
            <a:ext cx="3204350" cy="1877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2ccab855a81_1_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91000" y="3384054"/>
            <a:ext cx="3204349" cy="194203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2ccab855a81_1_34"/>
          <p:cNvSpPr/>
          <p:nvPr/>
        </p:nvSpPr>
        <p:spPr>
          <a:xfrm>
            <a:off x="6443040" y="173965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7" name="Google Shape;307;g2ccab855a81_1_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30432" y="5478475"/>
            <a:ext cx="2609276" cy="121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2ccab855a81_1_34"/>
          <p:cNvSpPr txBox="1"/>
          <p:nvPr/>
        </p:nvSpPr>
        <p:spPr>
          <a:xfrm>
            <a:off x="4459525" y="6497775"/>
            <a:ext cx="3570900" cy="10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lang="en-US" sz="1450" b="1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양방향으로 통신할 수 있는 웹 소켓 통신</a:t>
            </a:r>
            <a:endParaRPr sz="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g27246632265_1_0"/>
          <p:cNvGrpSpPr/>
          <p:nvPr/>
        </p:nvGrpSpPr>
        <p:grpSpPr>
          <a:xfrm>
            <a:off x="0" y="-700"/>
            <a:ext cx="11796300" cy="826200"/>
            <a:chOff x="0" y="-700"/>
            <a:chExt cx="11796300" cy="826200"/>
          </a:xfrm>
        </p:grpSpPr>
        <p:sp>
          <p:nvSpPr>
            <p:cNvPr id="314" name="Google Shape;314;g27246632265_1_0"/>
            <p:cNvSpPr/>
            <p:nvPr/>
          </p:nvSpPr>
          <p:spPr>
            <a:xfrm rot="10800000" flipH="1">
              <a:off x="0" y="-700"/>
              <a:ext cx="11796300" cy="826200"/>
            </a:xfrm>
            <a:prstGeom prst="round1Rect">
              <a:avLst>
                <a:gd name="adj" fmla="val 36266"/>
              </a:avLst>
            </a:prstGeom>
            <a:solidFill>
              <a:srgbClr val="1C4289"/>
            </a:solidFill>
            <a:ln>
              <a:noFill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5" name="Google Shape;315;g27246632265_1_0"/>
            <p:cNvSpPr/>
            <p:nvPr/>
          </p:nvSpPr>
          <p:spPr>
            <a:xfrm>
              <a:off x="0" y="-635"/>
              <a:ext cx="36300" cy="8223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16" name="Google Shape;316;g27246632265_1_0"/>
          <p:cNvSpPr/>
          <p:nvPr/>
        </p:nvSpPr>
        <p:spPr>
          <a:xfrm>
            <a:off x="4586215" y="173977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7" name="Google Shape;317;g27246632265_1_0"/>
          <p:cNvSpPr txBox="1"/>
          <p:nvPr/>
        </p:nvSpPr>
        <p:spPr>
          <a:xfrm>
            <a:off x="5035100" y="177350"/>
            <a:ext cx="1684800" cy="10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2주차_1</a:t>
            </a:r>
            <a:endParaRPr sz="2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8" name="Google Shape;318;g27246632265_1_0"/>
          <p:cNvSpPr/>
          <p:nvPr/>
        </p:nvSpPr>
        <p:spPr>
          <a:xfrm>
            <a:off x="6443040" y="173965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9" name="Google Shape;319;g27246632265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98338"/>
            <a:ext cx="9038283" cy="134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27246632265_1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015900"/>
            <a:ext cx="8754200" cy="8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27246632265_1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92050" y="3986625"/>
            <a:ext cx="3081999" cy="2871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27246632265_1_0"/>
          <p:cNvSpPr/>
          <p:nvPr/>
        </p:nvSpPr>
        <p:spPr>
          <a:xfrm rot="10800000" flipH="1">
            <a:off x="5747725" y="4511900"/>
            <a:ext cx="1586400" cy="14484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g27246632265_1_0"/>
          <p:cNvSpPr txBox="1"/>
          <p:nvPr/>
        </p:nvSpPr>
        <p:spPr>
          <a:xfrm>
            <a:off x="293000" y="4689050"/>
            <a:ext cx="4742100" cy="1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검색기능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ProductController &gt;&gt;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ProductMapper, ProductService &gt;&gt;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ProductMapper.xml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g2e061e1ebcc_0_35"/>
          <p:cNvGrpSpPr/>
          <p:nvPr/>
        </p:nvGrpSpPr>
        <p:grpSpPr>
          <a:xfrm>
            <a:off x="0" y="-700"/>
            <a:ext cx="11796300" cy="826200"/>
            <a:chOff x="0" y="-700"/>
            <a:chExt cx="11796300" cy="826200"/>
          </a:xfrm>
        </p:grpSpPr>
        <p:sp>
          <p:nvSpPr>
            <p:cNvPr id="329" name="Google Shape;329;g2e061e1ebcc_0_35"/>
            <p:cNvSpPr/>
            <p:nvPr/>
          </p:nvSpPr>
          <p:spPr>
            <a:xfrm rot="10800000" flipH="1">
              <a:off x="0" y="-700"/>
              <a:ext cx="11796300" cy="826200"/>
            </a:xfrm>
            <a:prstGeom prst="round1Rect">
              <a:avLst>
                <a:gd name="adj" fmla="val 36266"/>
              </a:avLst>
            </a:prstGeom>
            <a:solidFill>
              <a:srgbClr val="1C4289"/>
            </a:solidFill>
            <a:ln>
              <a:noFill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0" name="Google Shape;330;g2e061e1ebcc_0_35"/>
            <p:cNvSpPr/>
            <p:nvPr/>
          </p:nvSpPr>
          <p:spPr>
            <a:xfrm>
              <a:off x="0" y="-635"/>
              <a:ext cx="36300" cy="8223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31" name="Google Shape;331;g2e061e1ebcc_0_35"/>
          <p:cNvSpPr/>
          <p:nvPr/>
        </p:nvSpPr>
        <p:spPr>
          <a:xfrm>
            <a:off x="4586215" y="173977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2" name="Google Shape;332;g2e061e1ebcc_0_35"/>
          <p:cNvSpPr txBox="1"/>
          <p:nvPr/>
        </p:nvSpPr>
        <p:spPr>
          <a:xfrm>
            <a:off x="5035100" y="177350"/>
            <a:ext cx="1684800" cy="10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2주차_2</a:t>
            </a:r>
            <a:endParaRPr sz="2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3" name="Google Shape;333;g2e061e1ebcc_0_35"/>
          <p:cNvSpPr/>
          <p:nvPr/>
        </p:nvSpPr>
        <p:spPr>
          <a:xfrm>
            <a:off x="6443040" y="173965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4" name="Google Shape;334;g2e061e1ebcc_0_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8725" y="2483251"/>
            <a:ext cx="4129626" cy="2502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2e061e1ebcc_0_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044778"/>
            <a:ext cx="7045200" cy="537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2e061e1ebcc_0_35"/>
          <p:cNvSpPr txBox="1"/>
          <p:nvPr/>
        </p:nvSpPr>
        <p:spPr>
          <a:xfrm>
            <a:off x="7318725" y="5311000"/>
            <a:ext cx="4759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카카오톡 메세지 api 변경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g2cd1420612c_0_0"/>
          <p:cNvGrpSpPr/>
          <p:nvPr/>
        </p:nvGrpSpPr>
        <p:grpSpPr>
          <a:xfrm>
            <a:off x="0" y="-700"/>
            <a:ext cx="11796300" cy="826200"/>
            <a:chOff x="0" y="-700"/>
            <a:chExt cx="11796300" cy="826200"/>
          </a:xfrm>
        </p:grpSpPr>
        <p:sp>
          <p:nvSpPr>
            <p:cNvPr id="342" name="Google Shape;342;g2cd1420612c_0_0"/>
            <p:cNvSpPr/>
            <p:nvPr/>
          </p:nvSpPr>
          <p:spPr>
            <a:xfrm rot="10800000" flipH="1">
              <a:off x="0" y="-700"/>
              <a:ext cx="11796300" cy="826200"/>
            </a:xfrm>
            <a:prstGeom prst="round1Rect">
              <a:avLst>
                <a:gd name="adj" fmla="val 36266"/>
              </a:avLst>
            </a:prstGeom>
            <a:solidFill>
              <a:srgbClr val="1C4289"/>
            </a:solidFill>
            <a:ln>
              <a:noFill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3" name="Google Shape;343;g2cd1420612c_0_0"/>
            <p:cNvSpPr/>
            <p:nvPr/>
          </p:nvSpPr>
          <p:spPr>
            <a:xfrm>
              <a:off x="0" y="-635"/>
              <a:ext cx="36300" cy="8223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44" name="Google Shape;344;g2cd1420612c_0_0"/>
          <p:cNvSpPr/>
          <p:nvPr/>
        </p:nvSpPr>
        <p:spPr>
          <a:xfrm>
            <a:off x="4586215" y="173977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5" name="Google Shape;345;g2cd1420612c_0_0"/>
          <p:cNvSpPr txBox="1"/>
          <p:nvPr/>
        </p:nvSpPr>
        <p:spPr>
          <a:xfrm>
            <a:off x="7471500" y="1537125"/>
            <a:ext cx="4248600" cy="45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3주차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카카오페이 추가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회원만 구매 가능, 포트원 )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장바구니 추가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CSS  header, footer 정리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모든 페이지 자리잡기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기능 체크, 버그 수정</a:t>
            </a:r>
            <a:endParaRPr sz="2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6" name="Google Shape;346;g2cd1420612c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825" y="4271175"/>
            <a:ext cx="6153150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g2cd1420612c_0_0"/>
          <p:cNvSpPr/>
          <p:nvPr/>
        </p:nvSpPr>
        <p:spPr>
          <a:xfrm>
            <a:off x="6443040" y="173965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8" name="Google Shape;348;g2cd1420612c_0_0"/>
          <p:cNvSpPr txBox="1"/>
          <p:nvPr/>
        </p:nvSpPr>
        <p:spPr>
          <a:xfrm>
            <a:off x="5035100" y="177350"/>
            <a:ext cx="1684800" cy="10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3주차</a:t>
            </a:r>
            <a:endParaRPr sz="2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9" name="Google Shape;349;g2cd1420612c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03050"/>
            <a:ext cx="2271550" cy="213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2cd1420612c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1550" y="1053363"/>
            <a:ext cx="2061500" cy="26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2cd1420612c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3050" y="1614575"/>
            <a:ext cx="2872075" cy="173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2cd1420612c_0_0"/>
          <p:cNvSpPr/>
          <p:nvPr/>
        </p:nvSpPr>
        <p:spPr>
          <a:xfrm>
            <a:off x="1103575" y="3761038"/>
            <a:ext cx="4572000" cy="191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oogle Shape;357;g2e061e1ebcc_0_13"/>
          <p:cNvGrpSpPr/>
          <p:nvPr/>
        </p:nvGrpSpPr>
        <p:grpSpPr>
          <a:xfrm>
            <a:off x="0" y="-700"/>
            <a:ext cx="11796300" cy="826200"/>
            <a:chOff x="0" y="-700"/>
            <a:chExt cx="11796300" cy="826200"/>
          </a:xfrm>
        </p:grpSpPr>
        <p:sp>
          <p:nvSpPr>
            <p:cNvPr id="358" name="Google Shape;358;g2e061e1ebcc_0_13"/>
            <p:cNvSpPr/>
            <p:nvPr/>
          </p:nvSpPr>
          <p:spPr>
            <a:xfrm rot="10800000" flipH="1">
              <a:off x="0" y="-700"/>
              <a:ext cx="11796300" cy="826200"/>
            </a:xfrm>
            <a:prstGeom prst="round1Rect">
              <a:avLst>
                <a:gd name="adj" fmla="val 36266"/>
              </a:avLst>
            </a:prstGeom>
            <a:solidFill>
              <a:srgbClr val="1C4289"/>
            </a:solidFill>
            <a:ln>
              <a:noFill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9" name="Google Shape;359;g2e061e1ebcc_0_13"/>
            <p:cNvSpPr/>
            <p:nvPr/>
          </p:nvSpPr>
          <p:spPr>
            <a:xfrm>
              <a:off x="0" y="-635"/>
              <a:ext cx="36300" cy="8223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60" name="Google Shape;360;g2e061e1ebcc_0_13"/>
          <p:cNvSpPr/>
          <p:nvPr/>
        </p:nvSpPr>
        <p:spPr>
          <a:xfrm>
            <a:off x="4586215" y="173977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1" name="Google Shape;361;g2e061e1ebcc_0_13"/>
          <p:cNvSpPr txBox="1"/>
          <p:nvPr/>
        </p:nvSpPr>
        <p:spPr>
          <a:xfrm>
            <a:off x="5855525" y="1138050"/>
            <a:ext cx="4248600" cy="15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포트원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카카오페이 기능 추가</a:t>
            </a:r>
            <a:endParaRPr sz="2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2" name="Google Shape;362;g2e061e1ebcc_0_13"/>
          <p:cNvSpPr/>
          <p:nvPr/>
        </p:nvSpPr>
        <p:spPr>
          <a:xfrm>
            <a:off x="6443040" y="173965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3" name="Google Shape;363;g2e061e1ebcc_0_13"/>
          <p:cNvSpPr txBox="1"/>
          <p:nvPr/>
        </p:nvSpPr>
        <p:spPr>
          <a:xfrm>
            <a:off x="5035100" y="177350"/>
            <a:ext cx="1684800" cy="10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3주차_1</a:t>
            </a:r>
            <a:endParaRPr sz="2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4" name="Google Shape;364;g2e061e1ebcc_0_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25500"/>
            <a:ext cx="5035101" cy="4627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2e061e1ebcc_0_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65725" y="3199575"/>
            <a:ext cx="6526275" cy="365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g2e061e1ebcc_0_13"/>
          <p:cNvSpPr/>
          <p:nvPr/>
        </p:nvSpPr>
        <p:spPr>
          <a:xfrm rot="10800000" flipH="1">
            <a:off x="2584750" y="5784050"/>
            <a:ext cx="1586400" cy="9054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/>
          <p:nvPr/>
        </p:nvSpPr>
        <p:spPr>
          <a:xfrm>
            <a:off x="-4750" y="937805"/>
            <a:ext cx="11805900" cy="5920200"/>
          </a:xfrm>
          <a:prstGeom prst="round1Rect">
            <a:avLst>
              <a:gd name="adj" fmla="val 2192"/>
            </a:avLst>
          </a:prstGeom>
          <a:solidFill>
            <a:schemeClr val="lt1"/>
          </a:solidFill>
          <a:ln w="15875" cap="flat" cmpd="sng">
            <a:solidFill>
              <a:srgbClr val="3973D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50800" dir="18900000" algn="bl" rotWithShape="0">
              <a:srgbClr val="3973D6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3" name="Google Shape;103;p2"/>
          <p:cNvGrpSpPr/>
          <p:nvPr/>
        </p:nvGrpSpPr>
        <p:grpSpPr>
          <a:xfrm>
            <a:off x="0" y="-635"/>
            <a:ext cx="11796395" cy="826135"/>
            <a:chOff x="0" y="-635"/>
            <a:chExt cx="11796395" cy="826135"/>
          </a:xfrm>
        </p:grpSpPr>
        <p:sp>
          <p:nvSpPr>
            <p:cNvPr id="104" name="Google Shape;104;p2"/>
            <p:cNvSpPr/>
            <p:nvPr/>
          </p:nvSpPr>
          <p:spPr>
            <a:xfrm rot="10800000" flipH="1">
              <a:off x="0" y="-635"/>
              <a:ext cx="11796395" cy="826135"/>
            </a:xfrm>
            <a:prstGeom prst="round1Rect">
              <a:avLst>
                <a:gd name="adj" fmla="val 36266"/>
              </a:avLst>
            </a:prstGeom>
            <a:solidFill>
              <a:srgbClr val="1C4289"/>
            </a:solidFill>
            <a:ln>
              <a:noFill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0" y="-635"/>
              <a:ext cx="35560" cy="82169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6" name="Google Shape;106;p2"/>
          <p:cNvSpPr txBox="1"/>
          <p:nvPr/>
        </p:nvSpPr>
        <p:spPr>
          <a:xfrm>
            <a:off x="125455" y="181593"/>
            <a:ext cx="1154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C80"/>
              </a:buClr>
              <a:buSzPts val="2400"/>
              <a:buFont typeface="Malgun Gothic"/>
              <a:buNone/>
            </a:pPr>
            <a:r>
              <a:rPr lang="en-US" sz="2400" b="1" i="0" u="none" strike="noStrike" cap="none">
                <a:solidFill>
                  <a:srgbClr val="EFF3FE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   차</a:t>
            </a:r>
            <a:endParaRPr sz="2400" b="1" i="0" u="none" strike="noStrike" cap="none">
              <a:solidFill>
                <a:srgbClr val="EFF3F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1755775" y="3910965"/>
            <a:ext cx="775970" cy="775970"/>
          </a:xfrm>
          <a:prstGeom prst="arc">
            <a:avLst>
              <a:gd name="adj1" fmla="val 16200000"/>
              <a:gd name="adj2" fmla="val 0"/>
            </a:avLst>
          </a:prstGeom>
          <a:noFill/>
          <a:ln w="19050" cap="flat" cmpd="sng">
            <a:solidFill>
              <a:srgbClr val="1C428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1130935" y="1885315"/>
            <a:ext cx="2025650" cy="2025650"/>
          </a:xfrm>
          <a:prstGeom prst="arc">
            <a:avLst>
              <a:gd name="adj1" fmla="val 5365069"/>
              <a:gd name="adj2" fmla="val 32305"/>
            </a:avLst>
          </a:prstGeom>
          <a:noFill/>
          <a:ln w="19050" cap="flat" cmpd="sng">
            <a:solidFill>
              <a:srgbClr val="1C428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9" name="Google Shape;109;p2"/>
          <p:cNvCxnSpPr>
            <a:endCxn id="107" idx="2"/>
          </p:cNvCxnSpPr>
          <p:nvPr/>
        </p:nvCxnSpPr>
        <p:spPr>
          <a:xfrm rot="10800000">
            <a:off x="2531745" y="4298950"/>
            <a:ext cx="0" cy="1208400"/>
          </a:xfrm>
          <a:prstGeom prst="straightConnector1">
            <a:avLst/>
          </a:prstGeom>
          <a:noFill/>
          <a:ln w="19050" cap="flat" cmpd="sng">
            <a:solidFill>
              <a:srgbClr val="1C4289"/>
            </a:solidFill>
            <a:prstDash val="solid"/>
            <a:miter lim="800000"/>
            <a:headEnd type="oval" w="med" len="med"/>
            <a:tailEnd type="none" w="sm" len="sm"/>
          </a:ln>
        </p:spPr>
      </p:cxnSp>
      <p:sp>
        <p:nvSpPr>
          <p:cNvPr id="110" name="Google Shape;110;p2"/>
          <p:cNvSpPr/>
          <p:nvPr/>
        </p:nvSpPr>
        <p:spPr>
          <a:xfrm>
            <a:off x="1341120" y="2095499"/>
            <a:ext cx="1605915" cy="1605915"/>
          </a:xfrm>
          <a:prstGeom prst="ellipse">
            <a:avLst/>
          </a:prstGeom>
          <a:solidFill>
            <a:srgbClr val="EFF3FE"/>
          </a:solidFill>
          <a:ln w="19050" cap="flat" cmpd="sng">
            <a:solidFill>
              <a:srgbClr val="1C428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1" name="Google Shape;111;p2"/>
          <p:cNvGrpSpPr/>
          <p:nvPr/>
        </p:nvGrpSpPr>
        <p:grpSpPr>
          <a:xfrm rot="-5400000" flipH="1">
            <a:off x="3156585" y="2510155"/>
            <a:ext cx="775970" cy="775970"/>
            <a:chOff x="3156585" y="2510155"/>
            <a:chExt cx="775970" cy="775970"/>
          </a:xfrm>
        </p:grpSpPr>
        <p:sp>
          <p:nvSpPr>
            <p:cNvPr id="112" name="Google Shape;112;p2"/>
            <p:cNvSpPr/>
            <p:nvPr/>
          </p:nvSpPr>
          <p:spPr>
            <a:xfrm>
              <a:off x="3156585" y="2510155"/>
              <a:ext cx="775970" cy="77597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rgbClr val="1C428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13" name="Google Shape;113;p2"/>
            <p:cNvCxnSpPr/>
            <p:nvPr/>
          </p:nvCxnSpPr>
          <p:spPr>
            <a:xfrm rot="5400000">
              <a:off x="3770630" y="3060065"/>
              <a:ext cx="323850" cy="0"/>
            </a:xfrm>
            <a:prstGeom prst="straightConnector1">
              <a:avLst/>
            </a:prstGeom>
            <a:noFill/>
            <a:ln w="19050" cap="flat" cmpd="sng">
              <a:solidFill>
                <a:srgbClr val="1C4289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114" name="Google Shape;114;p2"/>
          <p:cNvSpPr/>
          <p:nvPr/>
        </p:nvSpPr>
        <p:spPr>
          <a:xfrm>
            <a:off x="1926590" y="2653030"/>
            <a:ext cx="425450" cy="377190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1C428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p2"/>
          <p:cNvSpPr/>
          <p:nvPr/>
        </p:nvSpPr>
        <p:spPr>
          <a:xfrm>
            <a:off x="4945380" y="3910965"/>
            <a:ext cx="775970" cy="775970"/>
          </a:xfrm>
          <a:prstGeom prst="arc">
            <a:avLst>
              <a:gd name="adj1" fmla="val 16200000"/>
              <a:gd name="adj2" fmla="val 0"/>
            </a:avLst>
          </a:prstGeom>
          <a:noFill/>
          <a:ln w="19050" cap="flat" cmpd="sng">
            <a:solidFill>
              <a:srgbClr val="1C428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4320540" y="1885315"/>
            <a:ext cx="2025650" cy="2025650"/>
          </a:xfrm>
          <a:prstGeom prst="arc">
            <a:avLst>
              <a:gd name="adj1" fmla="val 5365069"/>
              <a:gd name="adj2" fmla="val 32305"/>
            </a:avLst>
          </a:prstGeom>
          <a:noFill/>
          <a:ln w="19050" cap="flat" cmpd="sng">
            <a:solidFill>
              <a:srgbClr val="1C428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7" name="Google Shape;117;p2"/>
          <p:cNvCxnSpPr>
            <a:endCxn id="115" idx="2"/>
          </p:cNvCxnSpPr>
          <p:nvPr/>
        </p:nvCxnSpPr>
        <p:spPr>
          <a:xfrm rot="10800000">
            <a:off x="5721350" y="4298950"/>
            <a:ext cx="0" cy="1208400"/>
          </a:xfrm>
          <a:prstGeom prst="straightConnector1">
            <a:avLst/>
          </a:prstGeom>
          <a:noFill/>
          <a:ln w="19050" cap="flat" cmpd="sng">
            <a:solidFill>
              <a:srgbClr val="1C4289"/>
            </a:solidFill>
            <a:prstDash val="solid"/>
            <a:miter lim="800000"/>
            <a:headEnd type="oval" w="med" len="med"/>
            <a:tailEnd type="none" w="sm" len="sm"/>
          </a:ln>
        </p:spPr>
      </p:cxnSp>
      <p:sp>
        <p:nvSpPr>
          <p:cNvPr id="118" name="Google Shape;118;p2"/>
          <p:cNvSpPr/>
          <p:nvPr/>
        </p:nvSpPr>
        <p:spPr>
          <a:xfrm>
            <a:off x="4530725" y="2095500"/>
            <a:ext cx="1605280" cy="1605280"/>
          </a:xfrm>
          <a:prstGeom prst="ellipse">
            <a:avLst/>
          </a:prstGeom>
          <a:solidFill>
            <a:srgbClr val="EFF3FE"/>
          </a:solidFill>
          <a:ln w="19050" cap="flat" cmpd="sng">
            <a:solidFill>
              <a:srgbClr val="1C428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9" name="Google Shape;119;p2"/>
          <p:cNvGrpSpPr/>
          <p:nvPr/>
        </p:nvGrpSpPr>
        <p:grpSpPr>
          <a:xfrm rot="-5400000" flipH="1">
            <a:off x="6346190" y="2510155"/>
            <a:ext cx="775970" cy="775970"/>
            <a:chOff x="6346190" y="2510155"/>
            <a:chExt cx="775970" cy="775970"/>
          </a:xfrm>
        </p:grpSpPr>
        <p:sp>
          <p:nvSpPr>
            <p:cNvPr id="120" name="Google Shape;120;p2"/>
            <p:cNvSpPr/>
            <p:nvPr/>
          </p:nvSpPr>
          <p:spPr>
            <a:xfrm>
              <a:off x="6346190" y="2510155"/>
              <a:ext cx="775970" cy="77597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rgbClr val="1C428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21" name="Google Shape;121;p2"/>
            <p:cNvCxnSpPr/>
            <p:nvPr/>
          </p:nvCxnSpPr>
          <p:spPr>
            <a:xfrm rot="5400000">
              <a:off x="6960235" y="3060065"/>
              <a:ext cx="323850" cy="0"/>
            </a:xfrm>
            <a:prstGeom prst="straightConnector1">
              <a:avLst/>
            </a:prstGeom>
            <a:noFill/>
            <a:ln w="19050" cap="flat" cmpd="sng">
              <a:solidFill>
                <a:srgbClr val="1C4289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122" name="Google Shape;122;p2"/>
          <p:cNvSpPr/>
          <p:nvPr/>
        </p:nvSpPr>
        <p:spPr>
          <a:xfrm>
            <a:off x="6007710" y="4298938"/>
            <a:ext cx="2368500" cy="946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Malgun Gothic"/>
              <a:buNone/>
            </a:pPr>
            <a:r>
              <a:rPr lang="en-US" sz="2200" b="1" i="0" u="none" strike="noStrike" cap="none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II</a:t>
            </a:r>
            <a:endParaRPr sz="1800" b="1" i="0" u="none" strike="noStrike" cap="none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Malgun Gothic"/>
              <a:buNone/>
            </a:pPr>
            <a:r>
              <a:rPr lang="en-US" sz="1500" b="1" i="0" u="none" strike="noStrike" cap="none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작업 순서</a:t>
            </a:r>
            <a:endParaRPr sz="1500" b="1" i="0" u="none" strike="noStrike" cap="none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" name="Google Shape;123;p2"/>
          <p:cNvSpPr/>
          <p:nvPr/>
        </p:nvSpPr>
        <p:spPr>
          <a:xfrm>
            <a:off x="8134985" y="3910965"/>
            <a:ext cx="775970" cy="775970"/>
          </a:xfrm>
          <a:prstGeom prst="arc">
            <a:avLst>
              <a:gd name="adj1" fmla="val 16200000"/>
              <a:gd name="adj2" fmla="val 0"/>
            </a:avLst>
          </a:prstGeom>
          <a:noFill/>
          <a:ln w="19050" cap="flat" cmpd="sng">
            <a:solidFill>
              <a:srgbClr val="1C428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" name="Google Shape;124;p2"/>
          <p:cNvSpPr/>
          <p:nvPr/>
        </p:nvSpPr>
        <p:spPr>
          <a:xfrm>
            <a:off x="7510780" y="1885315"/>
            <a:ext cx="2025650" cy="2025650"/>
          </a:xfrm>
          <a:prstGeom prst="arc">
            <a:avLst>
              <a:gd name="adj1" fmla="val 5365069"/>
              <a:gd name="adj2" fmla="val 32305"/>
            </a:avLst>
          </a:prstGeom>
          <a:noFill/>
          <a:ln w="19050" cap="flat" cmpd="sng">
            <a:solidFill>
              <a:srgbClr val="1C428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5" name="Google Shape;125;p2"/>
          <p:cNvCxnSpPr>
            <a:endCxn id="123" idx="2"/>
          </p:cNvCxnSpPr>
          <p:nvPr/>
        </p:nvCxnSpPr>
        <p:spPr>
          <a:xfrm rot="10800000">
            <a:off x="8910955" y="4298950"/>
            <a:ext cx="0" cy="1208400"/>
          </a:xfrm>
          <a:prstGeom prst="straightConnector1">
            <a:avLst/>
          </a:prstGeom>
          <a:noFill/>
          <a:ln w="19050" cap="flat" cmpd="sng">
            <a:solidFill>
              <a:srgbClr val="1C4289"/>
            </a:solidFill>
            <a:prstDash val="solid"/>
            <a:miter lim="800000"/>
            <a:headEnd type="oval" w="med" len="med"/>
            <a:tailEnd type="none" w="sm" len="sm"/>
          </a:ln>
        </p:spPr>
      </p:cxnSp>
      <p:sp>
        <p:nvSpPr>
          <p:cNvPr id="126" name="Google Shape;126;p2"/>
          <p:cNvSpPr/>
          <p:nvPr/>
        </p:nvSpPr>
        <p:spPr>
          <a:xfrm>
            <a:off x="7720330" y="2095500"/>
            <a:ext cx="1605280" cy="1605280"/>
          </a:xfrm>
          <a:prstGeom prst="ellipse">
            <a:avLst/>
          </a:prstGeom>
          <a:solidFill>
            <a:srgbClr val="EFF3FE"/>
          </a:solidFill>
          <a:ln w="19050" cap="flat" cmpd="sng">
            <a:solidFill>
              <a:srgbClr val="1C428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2"/>
          <p:cNvGrpSpPr/>
          <p:nvPr/>
        </p:nvGrpSpPr>
        <p:grpSpPr>
          <a:xfrm rot="-5400000" flipH="1">
            <a:off x="9535795" y="2510155"/>
            <a:ext cx="775970" cy="775970"/>
            <a:chOff x="9535795" y="2510155"/>
            <a:chExt cx="775970" cy="775970"/>
          </a:xfrm>
        </p:grpSpPr>
        <p:sp>
          <p:nvSpPr>
            <p:cNvPr id="128" name="Google Shape;128;p2"/>
            <p:cNvSpPr/>
            <p:nvPr/>
          </p:nvSpPr>
          <p:spPr>
            <a:xfrm>
              <a:off x="9535795" y="2510155"/>
              <a:ext cx="775970" cy="77597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rgbClr val="1C428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29" name="Google Shape;129;p2"/>
            <p:cNvCxnSpPr/>
            <p:nvPr/>
          </p:nvCxnSpPr>
          <p:spPr>
            <a:xfrm rot="5400000">
              <a:off x="10149840" y="3060065"/>
              <a:ext cx="323850" cy="0"/>
            </a:xfrm>
            <a:prstGeom prst="straightConnector1">
              <a:avLst/>
            </a:prstGeom>
            <a:noFill/>
            <a:ln w="19050" cap="flat" cmpd="sng">
              <a:solidFill>
                <a:srgbClr val="1C4289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130" name="Google Shape;130;p2"/>
          <p:cNvSpPr/>
          <p:nvPr/>
        </p:nvSpPr>
        <p:spPr>
          <a:xfrm>
            <a:off x="9197290" y="4298938"/>
            <a:ext cx="2368500" cy="7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Malgun Gothic"/>
              <a:buNone/>
            </a:pPr>
            <a:r>
              <a:rPr lang="en-US" sz="2200" b="1" i="0" u="none" strike="noStrike" cap="none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II</a:t>
            </a:r>
            <a:endParaRPr sz="1800" b="1" i="0" u="none" strike="noStrike" cap="none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Malgun Gothic"/>
              <a:buNone/>
            </a:pPr>
            <a:r>
              <a:rPr lang="en-US" sz="1500" b="1" i="0" u="none" strike="noStrike" cap="none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구현 및 </a:t>
            </a:r>
            <a:endParaRPr sz="1500" b="1" i="0" u="none" strike="noStrike" cap="none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Malgun Gothic"/>
              <a:buNone/>
            </a:pPr>
            <a:r>
              <a:rPr lang="en-US" sz="1500" b="1" i="0" u="none" strike="noStrike" cap="none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기능구현</a:t>
            </a:r>
            <a:endParaRPr sz="1500" b="1" i="0" u="none" strike="noStrike" cap="none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2"/>
          <p:cNvSpPr/>
          <p:nvPr/>
        </p:nvSpPr>
        <p:spPr>
          <a:xfrm>
            <a:off x="8348345" y="2626995"/>
            <a:ext cx="349885" cy="461010"/>
          </a:xfrm>
          <a:custGeom>
            <a:avLst/>
            <a:gdLst/>
            <a:ahLst/>
            <a:cxnLst/>
            <a:rect l="l" t="t" r="r" b="b"/>
            <a:pathLst>
              <a:path w="9310" h="12286" extrusionOk="0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1C428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" name="Google Shape;132;p2"/>
          <p:cNvSpPr/>
          <p:nvPr/>
        </p:nvSpPr>
        <p:spPr>
          <a:xfrm>
            <a:off x="5097145" y="2673350"/>
            <a:ext cx="421005" cy="368935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1C428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" name="Google Shape;133;p2"/>
          <p:cNvSpPr/>
          <p:nvPr/>
        </p:nvSpPr>
        <p:spPr>
          <a:xfrm>
            <a:off x="10447655" y="2959100"/>
            <a:ext cx="654050" cy="654050"/>
          </a:xfrm>
          <a:prstGeom prst="ellipse">
            <a:avLst/>
          </a:prstGeom>
          <a:solidFill>
            <a:srgbClr val="FF7C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GOAL</a:t>
            </a:r>
            <a:endParaRPr sz="12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p2"/>
          <p:cNvSpPr/>
          <p:nvPr/>
        </p:nvSpPr>
        <p:spPr>
          <a:xfrm>
            <a:off x="5138600" y="161925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2"/>
          <p:cNvSpPr/>
          <p:nvPr/>
        </p:nvSpPr>
        <p:spPr>
          <a:xfrm>
            <a:off x="6436670" y="161925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2"/>
          <p:cNvSpPr/>
          <p:nvPr/>
        </p:nvSpPr>
        <p:spPr>
          <a:xfrm>
            <a:off x="2818095" y="4298950"/>
            <a:ext cx="2368500" cy="7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Malgun Gothic"/>
              <a:buNone/>
            </a:pPr>
            <a:r>
              <a:rPr lang="en-US" sz="2200" b="1" i="0" u="none" strike="noStrike" cap="none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I</a:t>
            </a:r>
            <a:endParaRPr sz="2200" b="1" i="0" u="none" strike="noStrike" cap="none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Malgun Gothic"/>
              <a:buNone/>
            </a:pPr>
            <a:r>
              <a:rPr lang="en-US" sz="1500" b="1" i="0" u="none" strike="noStrike" cap="none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환경</a:t>
            </a:r>
            <a:endParaRPr sz="1500" b="1" i="0" u="none" strike="noStrike" cap="none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oogle Shape;371;g2e061e1ebcc_0_66"/>
          <p:cNvGrpSpPr/>
          <p:nvPr/>
        </p:nvGrpSpPr>
        <p:grpSpPr>
          <a:xfrm>
            <a:off x="0" y="-700"/>
            <a:ext cx="11796300" cy="826200"/>
            <a:chOff x="0" y="-700"/>
            <a:chExt cx="11796300" cy="826200"/>
          </a:xfrm>
        </p:grpSpPr>
        <p:sp>
          <p:nvSpPr>
            <p:cNvPr id="372" name="Google Shape;372;g2e061e1ebcc_0_66"/>
            <p:cNvSpPr/>
            <p:nvPr/>
          </p:nvSpPr>
          <p:spPr>
            <a:xfrm rot="10800000" flipH="1">
              <a:off x="0" y="-700"/>
              <a:ext cx="11796300" cy="826200"/>
            </a:xfrm>
            <a:prstGeom prst="round1Rect">
              <a:avLst>
                <a:gd name="adj" fmla="val 36266"/>
              </a:avLst>
            </a:prstGeom>
            <a:solidFill>
              <a:srgbClr val="1C4289"/>
            </a:solidFill>
            <a:ln>
              <a:noFill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3" name="Google Shape;373;g2e061e1ebcc_0_66"/>
            <p:cNvSpPr/>
            <p:nvPr/>
          </p:nvSpPr>
          <p:spPr>
            <a:xfrm>
              <a:off x="0" y="-635"/>
              <a:ext cx="36300" cy="8223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74" name="Google Shape;374;g2e061e1ebcc_0_66"/>
          <p:cNvSpPr/>
          <p:nvPr/>
        </p:nvSpPr>
        <p:spPr>
          <a:xfrm>
            <a:off x="4586215" y="173977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5" name="Google Shape;375;g2e061e1ebcc_0_66"/>
          <p:cNvSpPr/>
          <p:nvPr/>
        </p:nvSpPr>
        <p:spPr>
          <a:xfrm>
            <a:off x="6443040" y="173965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6" name="Google Shape;376;g2e061e1ebcc_0_66"/>
          <p:cNvSpPr txBox="1"/>
          <p:nvPr/>
        </p:nvSpPr>
        <p:spPr>
          <a:xfrm>
            <a:off x="5035100" y="177350"/>
            <a:ext cx="1684800" cy="10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3주차_2</a:t>
            </a:r>
            <a:endParaRPr sz="2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7" name="Google Shape;377;g2e061e1ebcc_0_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25500"/>
            <a:ext cx="6171051" cy="44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2e061e1ebcc_0_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1050" y="2237103"/>
            <a:ext cx="6020950" cy="4620897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2e061e1ebcc_0_66"/>
          <p:cNvSpPr txBox="1"/>
          <p:nvPr/>
        </p:nvSpPr>
        <p:spPr>
          <a:xfrm>
            <a:off x="1154175" y="5517950"/>
            <a:ext cx="4248600" cy="14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장바구니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장바구니 컨트롤러 기능 추가</a:t>
            </a:r>
            <a:endParaRPr sz="2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g27246631c19_1_110"/>
          <p:cNvGrpSpPr/>
          <p:nvPr/>
        </p:nvGrpSpPr>
        <p:grpSpPr>
          <a:xfrm>
            <a:off x="0" y="-700"/>
            <a:ext cx="11796300" cy="826200"/>
            <a:chOff x="0" y="-700"/>
            <a:chExt cx="11796300" cy="826200"/>
          </a:xfrm>
        </p:grpSpPr>
        <p:sp>
          <p:nvSpPr>
            <p:cNvPr id="385" name="Google Shape;385;g27246631c19_1_110"/>
            <p:cNvSpPr/>
            <p:nvPr/>
          </p:nvSpPr>
          <p:spPr>
            <a:xfrm rot="10800000" flipH="1">
              <a:off x="0" y="-700"/>
              <a:ext cx="11796300" cy="826200"/>
            </a:xfrm>
            <a:prstGeom prst="round1Rect">
              <a:avLst>
                <a:gd name="adj" fmla="val 36266"/>
              </a:avLst>
            </a:prstGeom>
            <a:solidFill>
              <a:srgbClr val="1C4289"/>
            </a:solidFill>
            <a:ln>
              <a:noFill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6" name="Google Shape;386;g27246631c19_1_110"/>
            <p:cNvSpPr/>
            <p:nvPr/>
          </p:nvSpPr>
          <p:spPr>
            <a:xfrm>
              <a:off x="0" y="-635"/>
              <a:ext cx="36300" cy="8223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87" name="Google Shape;387;g27246631c19_1_110"/>
          <p:cNvSpPr/>
          <p:nvPr/>
        </p:nvSpPr>
        <p:spPr>
          <a:xfrm>
            <a:off x="4586215" y="173977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8" name="Google Shape;388;g27246631c19_1_110"/>
          <p:cNvSpPr/>
          <p:nvPr/>
        </p:nvSpPr>
        <p:spPr>
          <a:xfrm>
            <a:off x="6443040" y="173965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9" name="Google Shape;389;g27246631c19_1_110"/>
          <p:cNvSpPr txBox="1"/>
          <p:nvPr/>
        </p:nvSpPr>
        <p:spPr>
          <a:xfrm>
            <a:off x="4782000" y="173975"/>
            <a:ext cx="1862100" cy="10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작동 화면</a:t>
            </a:r>
            <a:endParaRPr sz="2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라이브커머스( 이진영, 박우주 )">
            <a:hlinkClick r:id="" action="ppaction://media"/>
            <a:extLst>
              <a:ext uri="{FF2B5EF4-FFF2-40B4-BE49-F238E27FC236}">
                <a16:creationId xmlns:a16="http://schemas.microsoft.com/office/drawing/2014/main" id="{4068298A-8FAB-4427-B826-D7E3142764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1070" y="883809"/>
            <a:ext cx="10432117" cy="5650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7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7246632265_0_187"/>
          <p:cNvSpPr/>
          <p:nvPr/>
        </p:nvSpPr>
        <p:spPr>
          <a:xfrm>
            <a:off x="-4750" y="937805"/>
            <a:ext cx="11805900" cy="5920200"/>
          </a:xfrm>
          <a:prstGeom prst="round1Rect">
            <a:avLst>
              <a:gd name="adj" fmla="val 2192"/>
            </a:avLst>
          </a:prstGeom>
          <a:solidFill>
            <a:schemeClr val="lt1"/>
          </a:solidFill>
          <a:ln w="15875" cap="flat" cmpd="sng">
            <a:solidFill>
              <a:srgbClr val="3973D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50800" dir="18900000" algn="bl" rotWithShape="0">
              <a:srgbClr val="3973D6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96" name="Google Shape;396;g27246632265_0_187"/>
          <p:cNvGrpSpPr/>
          <p:nvPr/>
        </p:nvGrpSpPr>
        <p:grpSpPr>
          <a:xfrm>
            <a:off x="0" y="-700"/>
            <a:ext cx="11796300" cy="826200"/>
            <a:chOff x="0" y="-700"/>
            <a:chExt cx="11796300" cy="826200"/>
          </a:xfrm>
        </p:grpSpPr>
        <p:sp>
          <p:nvSpPr>
            <p:cNvPr id="397" name="Google Shape;397;g27246632265_0_187"/>
            <p:cNvSpPr/>
            <p:nvPr/>
          </p:nvSpPr>
          <p:spPr>
            <a:xfrm rot="10800000" flipH="1">
              <a:off x="0" y="-700"/>
              <a:ext cx="11796300" cy="826200"/>
            </a:xfrm>
            <a:prstGeom prst="round1Rect">
              <a:avLst>
                <a:gd name="adj" fmla="val 36266"/>
              </a:avLst>
            </a:prstGeom>
            <a:solidFill>
              <a:srgbClr val="1C4289"/>
            </a:solidFill>
            <a:ln>
              <a:noFill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8" name="Google Shape;398;g27246632265_0_187"/>
            <p:cNvSpPr/>
            <p:nvPr/>
          </p:nvSpPr>
          <p:spPr>
            <a:xfrm>
              <a:off x="0" y="-635"/>
              <a:ext cx="36300" cy="8223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99" name="Google Shape;399;g27246632265_0_187"/>
          <p:cNvSpPr txBox="1"/>
          <p:nvPr/>
        </p:nvSpPr>
        <p:spPr>
          <a:xfrm>
            <a:off x="323255" y="182880"/>
            <a:ext cx="1154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C80"/>
              </a:buClr>
              <a:buSzPts val="2400"/>
              <a:buFont typeface="Malgun Gothic"/>
              <a:buNone/>
            </a:pPr>
            <a:r>
              <a:rPr lang="en-US" sz="2400" b="1" i="0" u="none" strike="noStrike" cap="none">
                <a:solidFill>
                  <a:srgbClr val="EFF3FE"/>
                </a:solidFill>
                <a:latin typeface="Malgun Gothic"/>
                <a:ea typeface="Malgun Gothic"/>
                <a:cs typeface="Malgun Gothic"/>
                <a:sym typeface="Malgun Gothic"/>
              </a:rPr>
              <a:t>짧은 소감</a:t>
            </a:r>
            <a:endParaRPr sz="2400" b="1" i="0" u="none" strike="noStrike" cap="none">
              <a:solidFill>
                <a:srgbClr val="EFF3F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0" name="Google Shape;400;g27246632265_0_187"/>
          <p:cNvSpPr/>
          <p:nvPr/>
        </p:nvSpPr>
        <p:spPr>
          <a:xfrm>
            <a:off x="5121713" y="161925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1" name="Google Shape;401;g27246632265_0_187"/>
          <p:cNvSpPr/>
          <p:nvPr/>
        </p:nvSpPr>
        <p:spPr>
          <a:xfrm>
            <a:off x="6857895" y="161925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2" name="Google Shape;402;g27246632265_0_187" descr="/temp/image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8373" y="2344275"/>
            <a:ext cx="774662" cy="774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g27246632265_0_187" descr="/temp/image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97898" y="2344275"/>
            <a:ext cx="774662" cy="774682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27246632265_0_187"/>
          <p:cNvSpPr txBox="1"/>
          <p:nvPr/>
        </p:nvSpPr>
        <p:spPr>
          <a:xfrm>
            <a:off x="1288375" y="3158250"/>
            <a:ext cx="40239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이진영</a:t>
            </a:r>
            <a:endParaRPr sz="2000" b="1" i="0" u="none" strike="noStrike" cap="none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1" i="0" u="none" strike="noStrike" cap="none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[ 작업을 하면서 생각지도 못한곳에서 에러가 나거나, 새로운 </a:t>
            </a:r>
            <a:r>
              <a:rPr lang="en-US" sz="1700" b="1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</a:t>
            </a:r>
            <a:r>
              <a:rPr lang="en-US" sz="1700" b="1" i="0" u="none" strike="noStrike" cap="none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능 (</a:t>
            </a:r>
            <a:r>
              <a:rPr lang="en-US" sz="1700" b="1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카카오페이, 시큐리티, 장바구니</a:t>
            </a:r>
            <a:r>
              <a:rPr lang="en-US" sz="1700" b="1" i="0" u="none" strike="noStrike" cap="none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r>
              <a:rPr lang="en-US" sz="1700" b="1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</a:t>
            </a:r>
            <a:r>
              <a:rPr lang="en-US" sz="1700" b="1" i="0" u="none" strike="noStrike" cap="none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 추가할때 힘들긴 했습니다. </a:t>
            </a:r>
            <a:endParaRPr sz="1700" b="1" i="0" u="none" strike="noStrike" cap="none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하지만 사용했던 기능들은 기억에 남을 것 같고, 사이트를 만드는데 작동시킬게 많다는걸 알게되었고, 아직도 배울게 많다는걸 알게되었습니다. ]</a:t>
            </a:r>
            <a:endParaRPr sz="1700" b="1" i="0" u="none" strike="noStrike" cap="none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5" name="Google Shape;405;g27246632265_0_187"/>
          <p:cNvSpPr txBox="1"/>
          <p:nvPr/>
        </p:nvSpPr>
        <p:spPr>
          <a:xfrm>
            <a:off x="6697900" y="3118950"/>
            <a:ext cx="40239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박우주</a:t>
            </a:r>
            <a:endParaRPr sz="2000" b="1" i="0" u="none" strike="noStrike" cap="none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1" i="0" u="none" strike="noStrike" cap="none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[ 여러가지 시행착오를 겪으면서 힘들었지만 덕분에 새로운 기능들을 알게되고 흐름자체를 명확하게 파악하게 되었습니다</a:t>
            </a:r>
            <a:endParaRPr sz="1700" b="1" i="0" u="none" strike="noStrike" cap="none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결제하기 부분에서 i`m port를 </a:t>
            </a:r>
            <a:endParaRPr sz="1700" b="1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사용하여 포트키를 발급받아</a:t>
            </a:r>
            <a:endParaRPr sz="1700" b="1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카카오페이를 사용하여 결제하는 기능을 구현하는데 어려움을 많이 느꼈고 결제는 처음 하는 부분이라 구글에 검색하여 몰랐던 부분을 새로 알게되었습니다 </a:t>
            </a:r>
            <a:r>
              <a:rPr lang="en-US" sz="1700" b="1" i="0" u="none" strike="noStrike" cap="none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. ]</a:t>
            </a:r>
            <a:endParaRPr sz="1700" b="1" i="0" u="none" strike="noStrike" cap="none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cd1420612c_0_21"/>
          <p:cNvSpPr/>
          <p:nvPr/>
        </p:nvSpPr>
        <p:spPr>
          <a:xfrm>
            <a:off x="-4750" y="937805"/>
            <a:ext cx="11805900" cy="5920200"/>
          </a:xfrm>
          <a:prstGeom prst="round1Rect">
            <a:avLst>
              <a:gd name="adj" fmla="val 2192"/>
            </a:avLst>
          </a:prstGeom>
          <a:solidFill>
            <a:schemeClr val="lt1"/>
          </a:solidFill>
          <a:ln w="15875" cap="flat" cmpd="sng">
            <a:solidFill>
              <a:srgbClr val="3973D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50800" dir="18900000" algn="bl" rotWithShape="0">
              <a:srgbClr val="3973D6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1" name="Google Shape;411;g2cd1420612c_0_21"/>
          <p:cNvGrpSpPr/>
          <p:nvPr/>
        </p:nvGrpSpPr>
        <p:grpSpPr>
          <a:xfrm>
            <a:off x="0" y="-700"/>
            <a:ext cx="11796300" cy="826200"/>
            <a:chOff x="0" y="-700"/>
            <a:chExt cx="11796300" cy="826200"/>
          </a:xfrm>
        </p:grpSpPr>
        <p:sp>
          <p:nvSpPr>
            <p:cNvPr id="412" name="Google Shape;412;g2cd1420612c_0_21"/>
            <p:cNvSpPr/>
            <p:nvPr/>
          </p:nvSpPr>
          <p:spPr>
            <a:xfrm rot="10800000" flipH="1">
              <a:off x="0" y="-700"/>
              <a:ext cx="11796300" cy="826200"/>
            </a:xfrm>
            <a:prstGeom prst="round1Rect">
              <a:avLst>
                <a:gd name="adj" fmla="val 36266"/>
              </a:avLst>
            </a:prstGeom>
            <a:solidFill>
              <a:srgbClr val="1C4289"/>
            </a:solidFill>
            <a:ln>
              <a:noFill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3" name="Google Shape;413;g2cd1420612c_0_21"/>
            <p:cNvSpPr/>
            <p:nvPr/>
          </p:nvSpPr>
          <p:spPr>
            <a:xfrm>
              <a:off x="0" y="-635"/>
              <a:ext cx="36300" cy="8223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14" name="Google Shape;414;g2cd1420612c_0_21"/>
          <p:cNvSpPr txBox="1"/>
          <p:nvPr/>
        </p:nvSpPr>
        <p:spPr>
          <a:xfrm>
            <a:off x="323255" y="182880"/>
            <a:ext cx="1154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C80"/>
              </a:buClr>
              <a:buSzPts val="2400"/>
              <a:buFont typeface="Malgun Gothic"/>
              <a:buNone/>
            </a:pPr>
            <a:endParaRPr sz="2400" b="1" i="0" u="none" strike="noStrike" cap="none">
              <a:solidFill>
                <a:srgbClr val="EFF3F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5" name="Google Shape;415;g2cd1420612c_0_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1887" y="991675"/>
            <a:ext cx="9512625" cy="533635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2cd1420612c_0_21"/>
          <p:cNvSpPr/>
          <p:nvPr/>
        </p:nvSpPr>
        <p:spPr>
          <a:xfrm>
            <a:off x="4060288" y="149700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7" name="Google Shape;417;g2cd1420612c_0_21"/>
          <p:cNvSpPr/>
          <p:nvPr/>
        </p:nvSpPr>
        <p:spPr>
          <a:xfrm>
            <a:off x="7540213" y="149700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8" name="Google Shape;418;g2cd1420612c_0_21"/>
          <p:cNvSpPr/>
          <p:nvPr/>
        </p:nvSpPr>
        <p:spPr>
          <a:xfrm>
            <a:off x="4060288" y="148375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"/>
          <p:cNvSpPr/>
          <p:nvPr/>
        </p:nvSpPr>
        <p:spPr>
          <a:xfrm>
            <a:off x="-4750" y="937805"/>
            <a:ext cx="11805900" cy="5920200"/>
          </a:xfrm>
          <a:prstGeom prst="round1Rect">
            <a:avLst>
              <a:gd name="adj" fmla="val 2192"/>
            </a:avLst>
          </a:prstGeom>
          <a:solidFill>
            <a:schemeClr val="lt1"/>
          </a:solidFill>
          <a:ln w="15875" cap="flat" cmpd="sng">
            <a:solidFill>
              <a:srgbClr val="3973D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50800" dir="18900000" algn="bl" rotWithShape="0">
              <a:srgbClr val="3973D6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2" name="Google Shape;142;p3"/>
          <p:cNvGrpSpPr/>
          <p:nvPr/>
        </p:nvGrpSpPr>
        <p:grpSpPr>
          <a:xfrm>
            <a:off x="0" y="-635"/>
            <a:ext cx="11796395" cy="826135"/>
            <a:chOff x="0" y="-635"/>
            <a:chExt cx="11796395" cy="826135"/>
          </a:xfrm>
        </p:grpSpPr>
        <p:sp>
          <p:nvSpPr>
            <p:cNvPr id="143" name="Google Shape;143;p3"/>
            <p:cNvSpPr/>
            <p:nvPr/>
          </p:nvSpPr>
          <p:spPr>
            <a:xfrm rot="10800000" flipH="1">
              <a:off x="0" y="-635"/>
              <a:ext cx="11796395" cy="826135"/>
            </a:xfrm>
            <a:prstGeom prst="round1Rect">
              <a:avLst>
                <a:gd name="adj" fmla="val 36266"/>
              </a:avLst>
            </a:prstGeom>
            <a:solidFill>
              <a:srgbClr val="1C4289"/>
            </a:solidFill>
            <a:ln>
              <a:noFill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0" y="-635"/>
              <a:ext cx="36195" cy="822325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45" name="Google Shape;145;p3"/>
          <p:cNvSpPr txBox="1"/>
          <p:nvPr/>
        </p:nvSpPr>
        <p:spPr>
          <a:xfrm>
            <a:off x="125455" y="181593"/>
            <a:ext cx="1154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C80"/>
              </a:buClr>
              <a:buSzPts val="2400"/>
              <a:buFont typeface="Malgun Gothic"/>
              <a:buNone/>
            </a:pPr>
            <a:r>
              <a:rPr lang="en-US" sz="2400" b="1" i="0" u="none" strike="noStrike" cap="none">
                <a:solidFill>
                  <a:srgbClr val="EFF3FE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환경</a:t>
            </a:r>
            <a:endParaRPr sz="2400" b="1" i="0" u="none" strike="noStrike" cap="none">
              <a:solidFill>
                <a:srgbClr val="EFF3F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" name="Google Shape;146;p3"/>
          <p:cNvSpPr/>
          <p:nvPr/>
        </p:nvSpPr>
        <p:spPr>
          <a:xfrm>
            <a:off x="4997450" y="173990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" name="Google Shape;147;p3"/>
          <p:cNvSpPr/>
          <p:nvPr/>
        </p:nvSpPr>
        <p:spPr>
          <a:xfrm>
            <a:off x="6616700" y="173990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8" name="Google Shape;148;p3" descr="/temp/fImage213413736700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54505" y="1638303"/>
            <a:ext cx="1634490" cy="977265"/>
          </a:xfrm>
          <a:prstGeom prst="rect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149" name="Google Shape;149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16538" y="1172000"/>
            <a:ext cx="3492451" cy="17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5650" y="1242813"/>
            <a:ext cx="2038350" cy="225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"/>
          <p:cNvSpPr txBox="1"/>
          <p:nvPr/>
        </p:nvSpPr>
        <p:spPr>
          <a:xfrm>
            <a:off x="626300" y="3470688"/>
            <a:ext cx="2892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STS -3.9.18</a:t>
            </a:r>
            <a:endParaRPr sz="2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" name="Google Shape;152;p3"/>
          <p:cNvSpPr txBox="1"/>
          <p:nvPr/>
        </p:nvSpPr>
        <p:spPr>
          <a:xfrm>
            <a:off x="2561075" y="2787900"/>
            <a:ext cx="3203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MySQL Workbench 8.0 CE</a:t>
            </a:r>
            <a:endParaRPr sz="2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p3"/>
          <p:cNvSpPr txBox="1"/>
          <p:nvPr/>
        </p:nvSpPr>
        <p:spPr>
          <a:xfrm>
            <a:off x="6081050" y="2720800"/>
            <a:ext cx="3203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Tomcat v9.0 Server</a:t>
            </a:r>
            <a:endParaRPr sz="2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4" name="Google Shape;154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72350" y="1144650"/>
            <a:ext cx="1964575" cy="19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"/>
          <p:cNvSpPr txBox="1"/>
          <p:nvPr/>
        </p:nvSpPr>
        <p:spPr>
          <a:xfrm>
            <a:off x="9284450" y="3213400"/>
            <a:ext cx="3203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github.com</a:t>
            </a:r>
            <a:endParaRPr sz="2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6" name="Google Shape;156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4750" y="4153500"/>
            <a:ext cx="3607626" cy="196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021825" y="3672325"/>
            <a:ext cx="3059226" cy="14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225375" y="4052750"/>
            <a:ext cx="2038351" cy="203835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dist="50800" dir="18900000" algn="bl" rotWithShape="0">
              <a:srgbClr val="3973D6">
                <a:alpha val="20000"/>
              </a:srgbClr>
            </a:outerShdw>
          </a:effectLst>
        </p:spPr>
      </p:pic>
      <p:pic>
        <p:nvPicPr>
          <p:cNvPr id="159" name="Google Shape;159;p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265646" y="4577175"/>
            <a:ext cx="2389878" cy="1454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dist="50800" dir="18900000" algn="bl" rotWithShape="0">
              <a:srgbClr val="3973D6">
                <a:alpha val="20000"/>
              </a:srgbClr>
            </a:outerShdw>
          </a:effectLst>
        </p:spPr>
      </p:pic>
      <p:sp>
        <p:nvSpPr>
          <p:cNvPr id="160" name="Google Shape;160;p3"/>
          <p:cNvSpPr txBox="1"/>
          <p:nvPr/>
        </p:nvSpPr>
        <p:spPr>
          <a:xfrm>
            <a:off x="6454500" y="5982600"/>
            <a:ext cx="3203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5.2.7.RELEASE</a:t>
            </a:r>
            <a:endParaRPr sz="2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" name="Google Shape;161;p3"/>
          <p:cNvSpPr txBox="1"/>
          <p:nvPr/>
        </p:nvSpPr>
        <p:spPr>
          <a:xfrm>
            <a:off x="1010175" y="5625475"/>
            <a:ext cx="3203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5.5.0 version</a:t>
            </a:r>
            <a:endParaRPr sz="2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g2ccab855a81_0_0"/>
          <p:cNvGrpSpPr/>
          <p:nvPr/>
        </p:nvGrpSpPr>
        <p:grpSpPr>
          <a:xfrm>
            <a:off x="0" y="-700"/>
            <a:ext cx="11796300" cy="826200"/>
            <a:chOff x="0" y="-700"/>
            <a:chExt cx="11796300" cy="826200"/>
          </a:xfrm>
        </p:grpSpPr>
        <p:sp>
          <p:nvSpPr>
            <p:cNvPr id="167" name="Google Shape;167;g2ccab855a81_0_0"/>
            <p:cNvSpPr/>
            <p:nvPr/>
          </p:nvSpPr>
          <p:spPr>
            <a:xfrm rot="10800000" flipH="1">
              <a:off x="0" y="-700"/>
              <a:ext cx="11796300" cy="826200"/>
            </a:xfrm>
            <a:prstGeom prst="round1Rect">
              <a:avLst>
                <a:gd name="adj" fmla="val 36266"/>
              </a:avLst>
            </a:prstGeom>
            <a:solidFill>
              <a:srgbClr val="1C4289"/>
            </a:solidFill>
            <a:ln>
              <a:noFill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8" name="Google Shape;168;g2ccab855a81_0_0"/>
            <p:cNvSpPr/>
            <p:nvPr/>
          </p:nvSpPr>
          <p:spPr>
            <a:xfrm>
              <a:off x="0" y="-635"/>
              <a:ext cx="36300" cy="8223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69" name="Google Shape;169;g2ccab855a81_0_0"/>
          <p:cNvSpPr/>
          <p:nvPr/>
        </p:nvSpPr>
        <p:spPr>
          <a:xfrm>
            <a:off x="4586215" y="173977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" name="Google Shape;170;g2ccab855a81_0_0"/>
          <p:cNvSpPr/>
          <p:nvPr/>
        </p:nvSpPr>
        <p:spPr>
          <a:xfrm>
            <a:off x="5950340" y="173965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" name="Google Shape;171;g2ccab855a81_0_0"/>
          <p:cNvSpPr txBox="1"/>
          <p:nvPr/>
        </p:nvSpPr>
        <p:spPr>
          <a:xfrm>
            <a:off x="4936550" y="173975"/>
            <a:ext cx="926400" cy="10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</a:t>
            </a:r>
            <a:endParaRPr sz="2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2" name="Google Shape;172;g2ccab855a81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50" y="825500"/>
            <a:ext cx="11796302" cy="5861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c7639baa92_4_221"/>
          <p:cNvSpPr/>
          <p:nvPr/>
        </p:nvSpPr>
        <p:spPr>
          <a:xfrm>
            <a:off x="0" y="907125"/>
            <a:ext cx="11787600" cy="5901600"/>
          </a:xfrm>
          <a:prstGeom prst="round1Rect">
            <a:avLst>
              <a:gd name="adj" fmla="val 2192"/>
            </a:avLst>
          </a:prstGeom>
          <a:solidFill>
            <a:schemeClr val="lt2"/>
          </a:solidFill>
          <a:ln w="15875" cap="flat" cmpd="sng">
            <a:solidFill>
              <a:srgbClr val="3973D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50800" dir="18900000" algn="bl" rotWithShape="0">
              <a:srgbClr val="3973D6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55" name="Google Shape;255;g2c7639baa92_4_221"/>
          <p:cNvGrpSpPr/>
          <p:nvPr/>
        </p:nvGrpSpPr>
        <p:grpSpPr>
          <a:xfrm>
            <a:off x="0" y="-700"/>
            <a:ext cx="11796300" cy="826200"/>
            <a:chOff x="0" y="-700"/>
            <a:chExt cx="11796300" cy="826200"/>
          </a:xfrm>
        </p:grpSpPr>
        <p:sp>
          <p:nvSpPr>
            <p:cNvPr id="256" name="Google Shape;256;g2c7639baa92_4_221"/>
            <p:cNvSpPr/>
            <p:nvPr/>
          </p:nvSpPr>
          <p:spPr>
            <a:xfrm rot="10800000" flipH="1">
              <a:off x="0" y="-700"/>
              <a:ext cx="11796300" cy="826200"/>
            </a:xfrm>
            <a:prstGeom prst="round1Rect">
              <a:avLst>
                <a:gd name="adj" fmla="val 36266"/>
              </a:avLst>
            </a:prstGeom>
            <a:solidFill>
              <a:srgbClr val="1C4289"/>
            </a:solidFill>
            <a:ln>
              <a:noFill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7" name="Google Shape;257;g2c7639baa92_4_221"/>
            <p:cNvSpPr/>
            <p:nvPr/>
          </p:nvSpPr>
          <p:spPr>
            <a:xfrm>
              <a:off x="0" y="-635"/>
              <a:ext cx="36300" cy="8223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58" name="Google Shape;258;g2c7639baa92_4_221"/>
          <p:cNvSpPr txBox="1"/>
          <p:nvPr/>
        </p:nvSpPr>
        <p:spPr>
          <a:xfrm>
            <a:off x="323255" y="181555"/>
            <a:ext cx="1154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C80"/>
              </a:buClr>
              <a:buSzPts val="2400"/>
              <a:buFont typeface="Malgun Gothic"/>
              <a:buNone/>
            </a:pPr>
            <a:endParaRPr sz="2400" b="1" i="0" u="none" strike="noStrike" cap="none">
              <a:solidFill>
                <a:srgbClr val="EFF3F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9" name="Google Shape;259;g2c7639baa92_4_221"/>
          <p:cNvSpPr/>
          <p:nvPr/>
        </p:nvSpPr>
        <p:spPr>
          <a:xfrm>
            <a:off x="4883500" y="173990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260;g2c7639baa92_4_221"/>
          <p:cNvSpPr/>
          <p:nvPr/>
        </p:nvSpPr>
        <p:spPr>
          <a:xfrm>
            <a:off x="7124300" y="173990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1" name="Google Shape;261;g2c7639baa92_4_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250" y="1275750"/>
            <a:ext cx="2876846" cy="136499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2c7639baa92_4_221"/>
          <p:cNvSpPr txBox="1"/>
          <p:nvPr/>
        </p:nvSpPr>
        <p:spPr>
          <a:xfrm>
            <a:off x="1899275" y="1275750"/>
            <a:ext cx="1300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3" name="Google Shape;263;g2c7639baa92_4_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7591" y="1275750"/>
            <a:ext cx="2876822" cy="136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2c7639baa92_4_2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245" y="3335113"/>
            <a:ext cx="2876827" cy="1364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2c7639baa92_4_2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249" y="5108725"/>
            <a:ext cx="2876827" cy="1365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2c7639baa92_4_2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57600" y="3335125"/>
            <a:ext cx="2876851" cy="136500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g2c7639baa92_4_221"/>
          <p:cNvSpPr txBox="1"/>
          <p:nvPr/>
        </p:nvSpPr>
        <p:spPr>
          <a:xfrm>
            <a:off x="1899275" y="3335125"/>
            <a:ext cx="1300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g2c7639baa92_4_221"/>
          <p:cNvSpPr txBox="1"/>
          <p:nvPr/>
        </p:nvSpPr>
        <p:spPr>
          <a:xfrm>
            <a:off x="1576550" y="5108725"/>
            <a:ext cx="1623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g2c7639baa92_4_221"/>
          <p:cNvSpPr txBox="1"/>
          <p:nvPr/>
        </p:nvSpPr>
        <p:spPr>
          <a:xfrm>
            <a:off x="6233625" y="1275750"/>
            <a:ext cx="1300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이벤트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g2c7639baa92_4_221"/>
          <p:cNvSpPr txBox="1"/>
          <p:nvPr/>
        </p:nvSpPr>
        <p:spPr>
          <a:xfrm>
            <a:off x="6233625" y="3335125"/>
            <a:ext cx="1300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라이브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1" name="Google Shape;271;g2c7639baa92_4_221"/>
          <p:cNvSpPr txBox="1"/>
          <p:nvPr/>
        </p:nvSpPr>
        <p:spPr>
          <a:xfrm>
            <a:off x="9263225" y="1319775"/>
            <a:ext cx="2275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이벤트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상세 페이지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2" name="Google Shape;272;g2c7639baa92_4_221"/>
          <p:cNvSpPr txBox="1"/>
          <p:nvPr/>
        </p:nvSpPr>
        <p:spPr>
          <a:xfrm>
            <a:off x="9263225" y="3438275"/>
            <a:ext cx="2088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구매 페이지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3" name="Google Shape;273;g2c7639baa92_4_221"/>
          <p:cNvSpPr/>
          <p:nvPr/>
        </p:nvSpPr>
        <p:spPr>
          <a:xfrm>
            <a:off x="3721850" y="1705675"/>
            <a:ext cx="783000" cy="243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5875" cap="flat" cmpd="sng">
            <a:solidFill>
              <a:srgbClr val="3973D6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50800" dir="18900000" algn="bl" rotWithShape="0">
              <a:srgbClr val="3973D6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4" name="Google Shape;274;g2c7639baa92_4_221"/>
          <p:cNvSpPr/>
          <p:nvPr/>
        </p:nvSpPr>
        <p:spPr>
          <a:xfrm>
            <a:off x="3682425" y="1949575"/>
            <a:ext cx="783000" cy="2439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5875" cap="flat" cmpd="sng">
            <a:solidFill>
              <a:srgbClr val="3973D6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50800" dir="18900000" algn="bl" rotWithShape="0">
              <a:srgbClr val="3973D6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5" name="Google Shape;275;g2c7639baa92_4_2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2700000">
            <a:off x="3485937" y="2812988"/>
            <a:ext cx="885825" cy="561975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dist="50800" dir="18900000" algn="bl" rotWithShape="0">
              <a:srgbClr val="3973D6">
                <a:alpha val="20000"/>
              </a:srgbClr>
            </a:outerShdw>
          </a:effectLst>
        </p:spPr>
      </p:pic>
      <p:pic>
        <p:nvPicPr>
          <p:cNvPr id="276" name="Google Shape;276;g2c7639baa92_4_2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5400000">
            <a:off x="1318750" y="2744013"/>
            <a:ext cx="885825" cy="561975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dist="50800" dir="18900000" algn="bl" rotWithShape="0">
              <a:srgbClr val="3973D6">
                <a:alpha val="20000"/>
              </a:srgbClr>
            </a:outerShdw>
          </a:effectLst>
        </p:spPr>
      </p:pic>
      <p:pic>
        <p:nvPicPr>
          <p:cNvPr id="277" name="Google Shape;277;g2c7639baa92_4_2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5400000">
            <a:off x="1318750" y="4443588"/>
            <a:ext cx="885825" cy="561975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dist="50800" dir="18900000" algn="bl" rotWithShape="0">
              <a:srgbClr val="3973D6">
                <a:alpha val="20000"/>
              </a:srgbClr>
            </a:outerShdw>
          </a:effectLst>
        </p:spPr>
      </p:pic>
      <p:pic>
        <p:nvPicPr>
          <p:cNvPr id="278" name="Google Shape;278;g2c7639baa92_4_2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55925" y="1790525"/>
            <a:ext cx="885825" cy="561975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dist="50800" dir="18900000" algn="bl" rotWithShape="0">
              <a:srgbClr val="3973D6">
                <a:alpha val="20000"/>
              </a:srgbClr>
            </a:outerShdw>
          </a:effectLst>
        </p:spPr>
      </p:pic>
      <p:pic>
        <p:nvPicPr>
          <p:cNvPr id="279" name="Google Shape;279;g2c7639baa92_4_2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09775" y="3499775"/>
            <a:ext cx="885825" cy="561975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dist="50800" dir="18900000" algn="bl" rotWithShape="0">
              <a:srgbClr val="3973D6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g27246632265_0_2"/>
          <p:cNvGrpSpPr/>
          <p:nvPr/>
        </p:nvGrpSpPr>
        <p:grpSpPr>
          <a:xfrm>
            <a:off x="0" y="-700"/>
            <a:ext cx="11796300" cy="826200"/>
            <a:chOff x="0" y="-700"/>
            <a:chExt cx="11796300" cy="826200"/>
          </a:xfrm>
        </p:grpSpPr>
        <p:sp>
          <p:nvSpPr>
            <p:cNvPr id="178" name="Google Shape;178;g27246632265_0_2"/>
            <p:cNvSpPr/>
            <p:nvPr/>
          </p:nvSpPr>
          <p:spPr>
            <a:xfrm rot="10800000" flipH="1">
              <a:off x="0" y="-700"/>
              <a:ext cx="11796300" cy="826200"/>
            </a:xfrm>
            <a:prstGeom prst="round1Rect">
              <a:avLst>
                <a:gd name="adj" fmla="val 36266"/>
              </a:avLst>
            </a:prstGeom>
            <a:solidFill>
              <a:srgbClr val="1C4289"/>
            </a:solidFill>
            <a:ln>
              <a:noFill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9" name="Google Shape;179;g27246632265_0_2"/>
            <p:cNvSpPr/>
            <p:nvPr/>
          </p:nvSpPr>
          <p:spPr>
            <a:xfrm>
              <a:off x="0" y="-635"/>
              <a:ext cx="36300" cy="8223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80" name="Google Shape;180;g27246632265_0_2"/>
          <p:cNvSpPr txBox="1"/>
          <p:nvPr/>
        </p:nvSpPr>
        <p:spPr>
          <a:xfrm>
            <a:off x="323255" y="181555"/>
            <a:ext cx="1154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C80"/>
              </a:buClr>
              <a:buSzPts val="2400"/>
              <a:buFont typeface="Malgun Gothic"/>
              <a:buNone/>
            </a:pPr>
            <a:r>
              <a:rPr lang="en-US" sz="2400" b="1" i="0" u="none" strike="noStrike" cap="none">
                <a:solidFill>
                  <a:srgbClr val="EFF3FE"/>
                </a:solidFill>
                <a:latin typeface="Malgun Gothic"/>
                <a:ea typeface="Malgun Gothic"/>
                <a:cs typeface="Malgun Gothic"/>
                <a:sym typeface="Malgun Gothic"/>
              </a:rPr>
              <a:t>SQL 구문</a:t>
            </a:r>
            <a:endParaRPr sz="2400" b="1" i="0" u="none" strike="noStrike" cap="none">
              <a:solidFill>
                <a:srgbClr val="EFF3F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" name="Google Shape;181;g27246632265_0_2"/>
          <p:cNvSpPr/>
          <p:nvPr/>
        </p:nvSpPr>
        <p:spPr>
          <a:xfrm>
            <a:off x="4883500" y="173990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g27246632265_0_2"/>
          <p:cNvSpPr/>
          <p:nvPr/>
        </p:nvSpPr>
        <p:spPr>
          <a:xfrm>
            <a:off x="7124300" y="173990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3" name="Google Shape;183;g27246632265_0_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525" y="956400"/>
            <a:ext cx="4829175" cy="54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27246632265_0_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97100" y="977900"/>
            <a:ext cx="5374341" cy="572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g27246632265_0_175"/>
          <p:cNvGrpSpPr/>
          <p:nvPr/>
        </p:nvGrpSpPr>
        <p:grpSpPr>
          <a:xfrm>
            <a:off x="0" y="-700"/>
            <a:ext cx="11796300" cy="826200"/>
            <a:chOff x="0" y="-700"/>
            <a:chExt cx="11796300" cy="826200"/>
          </a:xfrm>
        </p:grpSpPr>
        <p:sp>
          <p:nvSpPr>
            <p:cNvPr id="190" name="Google Shape;190;g27246632265_0_175"/>
            <p:cNvSpPr/>
            <p:nvPr/>
          </p:nvSpPr>
          <p:spPr>
            <a:xfrm rot="10800000" flipH="1">
              <a:off x="0" y="-700"/>
              <a:ext cx="11796300" cy="826200"/>
            </a:xfrm>
            <a:prstGeom prst="round1Rect">
              <a:avLst>
                <a:gd name="adj" fmla="val 36266"/>
              </a:avLst>
            </a:prstGeom>
            <a:solidFill>
              <a:srgbClr val="1C4289"/>
            </a:solidFill>
            <a:ln>
              <a:noFill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1" name="Google Shape;191;g27246632265_0_175"/>
            <p:cNvSpPr/>
            <p:nvPr/>
          </p:nvSpPr>
          <p:spPr>
            <a:xfrm>
              <a:off x="0" y="-635"/>
              <a:ext cx="36300" cy="8223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92" name="Google Shape;192;g27246632265_0_175"/>
          <p:cNvSpPr txBox="1"/>
          <p:nvPr/>
        </p:nvSpPr>
        <p:spPr>
          <a:xfrm>
            <a:off x="323255" y="181555"/>
            <a:ext cx="1154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C80"/>
              </a:buClr>
              <a:buSzPts val="2400"/>
              <a:buFont typeface="Malgun Gothic"/>
              <a:buNone/>
            </a:pPr>
            <a:r>
              <a:rPr lang="en-US" sz="2400" b="1" i="0" u="none" strike="noStrike" cap="none">
                <a:solidFill>
                  <a:srgbClr val="EFF3FE"/>
                </a:solidFill>
                <a:latin typeface="Malgun Gothic"/>
                <a:ea typeface="Malgun Gothic"/>
                <a:cs typeface="Malgun Gothic"/>
                <a:sym typeface="Malgun Gothic"/>
              </a:rPr>
              <a:t>SQL 구문</a:t>
            </a:r>
            <a:endParaRPr sz="2400" b="1" i="0" u="none" strike="noStrike" cap="none">
              <a:solidFill>
                <a:srgbClr val="EFF3F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" name="Google Shape;193;g27246632265_0_175"/>
          <p:cNvSpPr/>
          <p:nvPr/>
        </p:nvSpPr>
        <p:spPr>
          <a:xfrm>
            <a:off x="4883500" y="173990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g27246632265_0_175"/>
          <p:cNvSpPr/>
          <p:nvPr/>
        </p:nvSpPr>
        <p:spPr>
          <a:xfrm>
            <a:off x="7124300" y="173990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5" name="Google Shape;195;g27246632265_0_1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3375" y="1017300"/>
            <a:ext cx="5027303" cy="572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g27246631c19_1_0"/>
          <p:cNvGrpSpPr/>
          <p:nvPr/>
        </p:nvGrpSpPr>
        <p:grpSpPr>
          <a:xfrm>
            <a:off x="0" y="-700"/>
            <a:ext cx="11796300" cy="826200"/>
            <a:chOff x="0" y="-700"/>
            <a:chExt cx="11796300" cy="826200"/>
          </a:xfrm>
        </p:grpSpPr>
        <p:sp>
          <p:nvSpPr>
            <p:cNvPr id="201" name="Google Shape;201;g27246631c19_1_0"/>
            <p:cNvSpPr/>
            <p:nvPr/>
          </p:nvSpPr>
          <p:spPr>
            <a:xfrm rot="10800000" flipH="1">
              <a:off x="0" y="-700"/>
              <a:ext cx="11796300" cy="826200"/>
            </a:xfrm>
            <a:prstGeom prst="round1Rect">
              <a:avLst>
                <a:gd name="adj" fmla="val 36266"/>
              </a:avLst>
            </a:prstGeom>
            <a:solidFill>
              <a:srgbClr val="1C4289"/>
            </a:solidFill>
            <a:ln>
              <a:noFill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2" name="Google Shape;202;g27246631c19_1_0"/>
            <p:cNvSpPr/>
            <p:nvPr/>
          </p:nvSpPr>
          <p:spPr>
            <a:xfrm>
              <a:off x="0" y="-635"/>
              <a:ext cx="36300" cy="8223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03" name="Google Shape;203;g27246631c19_1_0"/>
          <p:cNvSpPr/>
          <p:nvPr/>
        </p:nvSpPr>
        <p:spPr>
          <a:xfrm>
            <a:off x="4586215" y="173977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27246631c19_1_0"/>
          <p:cNvSpPr/>
          <p:nvPr/>
        </p:nvSpPr>
        <p:spPr>
          <a:xfrm>
            <a:off x="5950340" y="173965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" name="Google Shape;205;g27246631c19_1_0"/>
          <p:cNvSpPr txBox="1"/>
          <p:nvPr/>
        </p:nvSpPr>
        <p:spPr>
          <a:xfrm>
            <a:off x="4936550" y="173975"/>
            <a:ext cx="926400" cy="10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DB</a:t>
            </a:r>
            <a:endParaRPr sz="2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6" name="Google Shape;206;g27246631c19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48725"/>
            <a:ext cx="7191926" cy="57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27246631c19_1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47753" y="3113253"/>
            <a:ext cx="3250875" cy="285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27246631c19_1_0"/>
          <p:cNvSpPr txBox="1"/>
          <p:nvPr/>
        </p:nvSpPr>
        <p:spPr>
          <a:xfrm>
            <a:off x="7547750" y="1586400"/>
            <a:ext cx="4248600" cy="45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DB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라이브 커머스에 필요한</a:t>
            </a:r>
            <a:endParaRPr sz="2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기능들을 DB생성</a:t>
            </a:r>
            <a:endParaRPr sz="2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총 11개 테이블</a:t>
            </a:r>
            <a:endParaRPr sz="2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g2ccab855a81_1_23"/>
          <p:cNvGrpSpPr/>
          <p:nvPr/>
        </p:nvGrpSpPr>
        <p:grpSpPr>
          <a:xfrm>
            <a:off x="0" y="-700"/>
            <a:ext cx="11796300" cy="826200"/>
            <a:chOff x="0" y="-700"/>
            <a:chExt cx="11796300" cy="826200"/>
          </a:xfrm>
        </p:grpSpPr>
        <p:sp>
          <p:nvSpPr>
            <p:cNvPr id="214" name="Google Shape;214;g2ccab855a81_1_23"/>
            <p:cNvSpPr/>
            <p:nvPr/>
          </p:nvSpPr>
          <p:spPr>
            <a:xfrm rot="10800000" flipH="1">
              <a:off x="0" y="-700"/>
              <a:ext cx="11796300" cy="826200"/>
            </a:xfrm>
            <a:prstGeom prst="round1Rect">
              <a:avLst>
                <a:gd name="adj" fmla="val 36266"/>
              </a:avLst>
            </a:prstGeom>
            <a:solidFill>
              <a:srgbClr val="1C4289"/>
            </a:solidFill>
            <a:ln>
              <a:noFill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5" name="Google Shape;215;g2ccab855a81_1_23"/>
            <p:cNvSpPr/>
            <p:nvPr/>
          </p:nvSpPr>
          <p:spPr>
            <a:xfrm>
              <a:off x="0" y="-635"/>
              <a:ext cx="36300" cy="8223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16" name="Google Shape;216;g2ccab855a81_1_23"/>
          <p:cNvSpPr/>
          <p:nvPr/>
        </p:nvSpPr>
        <p:spPr>
          <a:xfrm>
            <a:off x="4586215" y="173977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7" name="Google Shape;217;g2ccab855a81_1_23"/>
          <p:cNvSpPr/>
          <p:nvPr/>
        </p:nvSpPr>
        <p:spPr>
          <a:xfrm>
            <a:off x="6443040" y="173965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" name="Google Shape;218;g2ccab855a81_1_23"/>
          <p:cNvSpPr txBox="1"/>
          <p:nvPr/>
        </p:nvSpPr>
        <p:spPr>
          <a:xfrm>
            <a:off x="5035100" y="177350"/>
            <a:ext cx="1261200" cy="10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1주차</a:t>
            </a:r>
            <a:endParaRPr sz="2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9" name="Google Shape;219;g2ccab855a81_1_23"/>
          <p:cNvSpPr txBox="1"/>
          <p:nvPr/>
        </p:nvSpPr>
        <p:spPr>
          <a:xfrm>
            <a:off x="7547750" y="1586400"/>
            <a:ext cx="4248600" cy="45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1주차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메인에 관련된 컨트롤러, VO 생성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모든 Mapper, service 만들고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테스트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 페이지,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회원가입 페이지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관리자, 회원, 비회원 구분 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시큐리티 활용 )</a:t>
            </a:r>
            <a:endParaRPr sz="2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0" name="Google Shape;220;g2ccab855a81_1_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881575"/>
            <a:ext cx="2438400" cy="446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2ccab855a81_1_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43200" y="881575"/>
            <a:ext cx="2139500" cy="520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409</Words>
  <Application>Microsoft Office PowerPoint</Application>
  <PresentationFormat>와이드스크린</PresentationFormat>
  <Paragraphs>123</Paragraphs>
  <Slides>23</Slides>
  <Notes>23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Malgun Gothic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9</cp:lastModifiedBy>
  <cp:revision>2</cp:revision>
  <dcterms:modified xsi:type="dcterms:W3CDTF">2024-06-21T07:53:05Z</dcterms:modified>
</cp:coreProperties>
</file>